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795000" cy="100584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Zantiqa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1958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23960" y="392940"/>
            <a:ext cx="6552080" cy="9272520"/>
            <a:chOff x="0" y="0"/>
            <a:chExt cx="2841733" cy="40216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41734" cy="4021628"/>
            </a:xfrm>
            <a:custGeom>
              <a:avLst/>
              <a:gdLst/>
              <a:ahLst/>
              <a:cxnLst/>
              <a:rect l="l" t="t" r="r" b="b"/>
              <a:pathLst>
                <a:path w="2841734" h="4021628">
                  <a:moveTo>
                    <a:pt x="10634" y="0"/>
                  </a:moveTo>
                  <a:lnTo>
                    <a:pt x="2831099" y="0"/>
                  </a:lnTo>
                  <a:cubicBezTo>
                    <a:pt x="2833920" y="0"/>
                    <a:pt x="2836625" y="1120"/>
                    <a:pt x="2838619" y="3115"/>
                  </a:cubicBezTo>
                  <a:cubicBezTo>
                    <a:pt x="2840613" y="5109"/>
                    <a:pt x="2841734" y="7814"/>
                    <a:pt x="2841734" y="10634"/>
                  </a:cubicBezTo>
                  <a:lnTo>
                    <a:pt x="2841734" y="4010994"/>
                  </a:lnTo>
                  <a:cubicBezTo>
                    <a:pt x="2841734" y="4013814"/>
                    <a:pt x="2840613" y="4016519"/>
                    <a:pt x="2838619" y="4018514"/>
                  </a:cubicBezTo>
                  <a:cubicBezTo>
                    <a:pt x="2836625" y="4020508"/>
                    <a:pt x="2833920" y="4021628"/>
                    <a:pt x="2831099" y="4021628"/>
                  </a:cubicBezTo>
                  <a:lnTo>
                    <a:pt x="10634" y="4021628"/>
                  </a:lnTo>
                  <a:cubicBezTo>
                    <a:pt x="7814" y="4021628"/>
                    <a:pt x="5109" y="4020508"/>
                    <a:pt x="3115" y="4018514"/>
                  </a:cubicBezTo>
                  <a:cubicBezTo>
                    <a:pt x="1120" y="4016519"/>
                    <a:pt x="0" y="4013814"/>
                    <a:pt x="0" y="4010994"/>
                  </a:cubicBezTo>
                  <a:lnTo>
                    <a:pt x="0" y="10634"/>
                  </a:lnTo>
                  <a:cubicBezTo>
                    <a:pt x="0" y="7814"/>
                    <a:pt x="1120" y="5109"/>
                    <a:pt x="3115" y="3115"/>
                  </a:cubicBezTo>
                  <a:cubicBezTo>
                    <a:pt x="5109" y="1120"/>
                    <a:pt x="7814" y="0"/>
                    <a:pt x="1063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A6A">
                    <a:alpha val="100000"/>
                  </a:srgbClr>
                </a:gs>
                <a:gs pos="100000">
                  <a:srgbClr val="FFF7DE">
                    <a:alpha val="100000"/>
                  </a:srgbClr>
                </a:gs>
              </a:gsLst>
              <a:lin ang="5400000"/>
            </a:gra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841733" cy="4069253"/>
            </a:xfrm>
            <a:prstGeom prst="rect">
              <a:avLst/>
            </a:prstGeom>
          </p:spPr>
          <p:txBody>
            <a:bodyPr lIns="28128" tIns="28128" rIns="28128" bIns="28128" rtlCol="0" anchor="ctr"/>
            <a:lstStyle/>
            <a:p>
              <a:pPr algn="ctr">
                <a:lnSpc>
                  <a:spcPts val="224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50902" y="4969900"/>
            <a:ext cx="2769884" cy="2704769"/>
            <a:chOff x="0" y="0"/>
            <a:chExt cx="832431" cy="8128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32431" cy="812862"/>
            </a:xfrm>
            <a:custGeom>
              <a:avLst/>
              <a:gdLst/>
              <a:ahLst/>
              <a:cxnLst/>
              <a:rect l="l" t="t" r="r" b="b"/>
              <a:pathLst>
                <a:path w="832431" h="812862">
                  <a:moveTo>
                    <a:pt x="25155" y="0"/>
                  </a:moveTo>
                  <a:lnTo>
                    <a:pt x="807275" y="0"/>
                  </a:lnTo>
                  <a:cubicBezTo>
                    <a:pt x="821168" y="0"/>
                    <a:pt x="832431" y="11262"/>
                    <a:pt x="832431" y="25155"/>
                  </a:cubicBezTo>
                  <a:lnTo>
                    <a:pt x="832431" y="787707"/>
                  </a:lnTo>
                  <a:cubicBezTo>
                    <a:pt x="832431" y="801599"/>
                    <a:pt x="821168" y="812862"/>
                    <a:pt x="807275" y="812862"/>
                  </a:cubicBezTo>
                  <a:lnTo>
                    <a:pt x="25155" y="812862"/>
                  </a:lnTo>
                  <a:cubicBezTo>
                    <a:pt x="11262" y="812862"/>
                    <a:pt x="0" y="801599"/>
                    <a:pt x="0" y="787707"/>
                  </a:cubicBezTo>
                  <a:lnTo>
                    <a:pt x="0" y="25155"/>
                  </a:lnTo>
                  <a:cubicBezTo>
                    <a:pt x="0" y="11262"/>
                    <a:pt x="11262" y="0"/>
                    <a:pt x="25155" y="0"/>
                  </a:cubicBezTo>
                  <a:close/>
                </a:path>
              </a:pathLst>
            </a:custGeom>
            <a:solidFill>
              <a:srgbClr val="F5FFAE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32431" cy="860487"/>
            </a:xfrm>
            <a:prstGeom prst="rect">
              <a:avLst/>
            </a:prstGeom>
          </p:spPr>
          <p:txBody>
            <a:bodyPr lIns="44520" tIns="44520" rIns="44520" bIns="44520" rtlCol="0" anchor="ctr"/>
            <a:lstStyle/>
            <a:p>
              <a:pPr algn="ctr">
                <a:lnSpc>
                  <a:spcPts val="2331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579214" y="4979935"/>
            <a:ext cx="2769884" cy="2704769"/>
            <a:chOff x="0" y="0"/>
            <a:chExt cx="832431" cy="8128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32431" cy="812862"/>
            </a:xfrm>
            <a:custGeom>
              <a:avLst/>
              <a:gdLst/>
              <a:ahLst/>
              <a:cxnLst/>
              <a:rect l="l" t="t" r="r" b="b"/>
              <a:pathLst>
                <a:path w="832431" h="812862">
                  <a:moveTo>
                    <a:pt x="25155" y="0"/>
                  </a:moveTo>
                  <a:lnTo>
                    <a:pt x="807275" y="0"/>
                  </a:lnTo>
                  <a:cubicBezTo>
                    <a:pt x="821168" y="0"/>
                    <a:pt x="832431" y="11262"/>
                    <a:pt x="832431" y="25155"/>
                  </a:cubicBezTo>
                  <a:lnTo>
                    <a:pt x="832431" y="787707"/>
                  </a:lnTo>
                  <a:cubicBezTo>
                    <a:pt x="832431" y="801599"/>
                    <a:pt x="821168" y="812862"/>
                    <a:pt x="807275" y="812862"/>
                  </a:cubicBezTo>
                  <a:lnTo>
                    <a:pt x="25155" y="812862"/>
                  </a:lnTo>
                  <a:cubicBezTo>
                    <a:pt x="11262" y="812862"/>
                    <a:pt x="0" y="801599"/>
                    <a:pt x="0" y="787707"/>
                  </a:cubicBezTo>
                  <a:lnTo>
                    <a:pt x="0" y="25155"/>
                  </a:lnTo>
                  <a:cubicBezTo>
                    <a:pt x="0" y="11262"/>
                    <a:pt x="11262" y="0"/>
                    <a:pt x="25155" y="0"/>
                  </a:cubicBezTo>
                  <a:close/>
                </a:path>
              </a:pathLst>
            </a:custGeom>
            <a:solidFill>
              <a:srgbClr val="F5FFAE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32431" cy="860487"/>
            </a:xfrm>
            <a:prstGeom prst="rect">
              <a:avLst/>
            </a:prstGeom>
          </p:spPr>
          <p:txBody>
            <a:bodyPr lIns="44520" tIns="44520" rIns="44520" bIns="44520" rtlCol="0" anchor="ctr"/>
            <a:lstStyle/>
            <a:p>
              <a:pPr algn="ctr">
                <a:lnSpc>
                  <a:spcPts val="2331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583968" y="7935265"/>
            <a:ext cx="2769884" cy="1345895"/>
            <a:chOff x="0" y="0"/>
            <a:chExt cx="832431" cy="40448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32431" cy="404480"/>
            </a:xfrm>
            <a:custGeom>
              <a:avLst/>
              <a:gdLst/>
              <a:ahLst/>
              <a:cxnLst/>
              <a:rect l="l" t="t" r="r" b="b"/>
              <a:pathLst>
                <a:path w="832431" h="404480">
                  <a:moveTo>
                    <a:pt x="25155" y="0"/>
                  </a:moveTo>
                  <a:lnTo>
                    <a:pt x="807275" y="0"/>
                  </a:lnTo>
                  <a:cubicBezTo>
                    <a:pt x="821168" y="0"/>
                    <a:pt x="832431" y="11262"/>
                    <a:pt x="832431" y="25155"/>
                  </a:cubicBezTo>
                  <a:lnTo>
                    <a:pt x="832431" y="379325"/>
                  </a:lnTo>
                  <a:cubicBezTo>
                    <a:pt x="832431" y="393218"/>
                    <a:pt x="821168" y="404480"/>
                    <a:pt x="807275" y="404480"/>
                  </a:cubicBezTo>
                  <a:lnTo>
                    <a:pt x="25155" y="404480"/>
                  </a:lnTo>
                  <a:cubicBezTo>
                    <a:pt x="11262" y="404480"/>
                    <a:pt x="0" y="393218"/>
                    <a:pt x="0" y="379325"/>
                  </a:cubicBezTo>
                  <a:lnTo>
                    <a:pt x="0" y="25155"/>
                  </a:lnTo>
                  <a:cubicBezTo>
                    <a:pt x="0" y="11262"/>
                    <a:pt x="11262" y="0"/>
                    <a:pt x="25155" y="0"/>
                  </a:cubicBezTo>
                  <a:close/>
                </a:path>
              </a:pathLst>
            </a:custGeom>
            <a:solidFill>
              <a:srgbClr val="F7FFC2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32431" cy="452105"/>
            </a:xfrm>
            <a:prstGeom prst="rect">
              <a:avLst/>
            </a:prstGeom>
          </p:spPr>
          <p:txBody>
            <a:bodyPr lIns="44520" tIns="44520" rIns="44520" bIns="44520" rtlCol="0" anchor="ctr"/>
            <a:lstStyle/>
            <a:p>
              <a:pPr algn="ctr">
                <a:lnSpc>
                  <a:spcPts val="2331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555200" y="687872"/>
            <a:ext cx="3616985" cy="2296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2"/>
              </a:lnSpc>
            </a:pPr>
            <a:r>
              <a:rPr lang="en-US" sz="3600" spc="118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Что такое Школьная Медиация?</a:t>
            </a:r>
          </a:p>
          <a:p>
            <a:pPr algn="l">
              <a:lnSpc>
                <a:spcPts val="6117"/>
              </a:lnSpc>
            </a:pPr>
            <a:endParaRPr lang="en-US" sz="3600" spc="118">
              <a:solidFill>
                <a:srgbClr val="233D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555200" y="2295070"/>
            <a:ext cx="3893766" cy="835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17320B"/>
                </a:solidFill>
                <a:latin typeface="Zantiqa"/>
                <a:ea typeface="Zantiqa"/>
                <a:cs typeface="Zantiqa"/>
                <a:sym typeface="Zantiqa"/>
              </a:rPr>
              <a:t>Конфликт – это не конец, а начало решения!</a:t>
            </a:r>
          </a:p>
          <a:p>
            <a:pPr algn="l">
              <a:lnSpc>
                <a:spcPts val="2239"/>
              </a:lnSpc>
            </a:pPr>
            <a:endParaRPr lang="en-US" sz="1599">
              <a:solidFill>
                <a:srgbClr val="17320B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2450902" y="2872430"/>
            <a:ext cx="5898196" cy="1837614"/>
            <a:chOff x="0" y="0"/>
            <a:chExt cx="2558134" cy="797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58134" cy="797000"/>
            </a:xfrm>
            <a:custGeom>
              <a:avLst/>
              <a:gdLst/>
              <a:ahLst/>
              <a:cxnLst/>
              <a:rect l="l" t="t" r="r" b="b"/>
              <a:pathLst>
                <a:path w="2558134" h="797000">
                  <a:moveTo>
                    <a:pt x="11813" y="0"/>
                  </a:moveTo>
                  <a:lnTo>
                    <a:pt x="2546321" y="0"/>
                  </a:lnTo>
                  <a:cubicBezTo>
                    <a:pt x="2552845" y="0"/>
                    <a:pt x="2558134" y="5289"/>
                    <a:pt x="2558134" y="11813"/>
                  </a:cubicBezTo>
                  <a:lnTo>
                    <a:pt x="2558134" y="785187"/>
                  </a:lnTo>
                  <a:cubicBezTo>
                    <a:pt x="2558134" y="791711"/>
                    <a:pt x="2552845" y="797000"/>
                    <a:pt x="2546321" y="797000"/>
                  </a:cubicBezTo>
                  <a:lnTo>
                    <a:pt x="11813" y="797000"/>
                  </a:lnTo>
                  <a:cubicBezTo>
                    <a:pt x="8680" y="797000"/>
                    <a:pt x="5675" y="795756"/>
                    <a:pt x="3460" y="793540"/>
                  </a:cubicBezTo>
                  <a:cubicBezTo>
                    <a:pt x="1245" y="791325"/>
                    <a:pt x="0" y="788320"/>
                    <a:pt x="0" y="785187"/>
                  </a:cubicBezTo>
                  <a:lnTo>
                    <a:pt x="0" y="11813"/>
                  </a:lnTo>
                  <a:cubicBezTo>
                    <a:pt x="0" y="5289"/>
                    <a:pt x="5289" y="0"/>
                    <a:pt x="11813" y="0"/>
                  </a:cubicBezTo>
                  <a:close/>
                </a:path>
              </a:pathLst>
            </a:custGeom>
            <a:solidFill>
              <a:srgbClr val="F5FFAE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2558134" cy="844625"/>
            </a:xfrm>
            <a:prstGeom prst="rect">
              <a:avLst/>
            </a:prstGeom>
          </p:spPr>
          <p:txBody>
            <a:bodyPr lIns="28128" tIns="28128" rIns="28128" bIns="28128" rtlCol="0" anchor="ctr"/>
            <a:lstStyle/>
            <a:p>
              <a:pPr algn="ctr">
                <a:lnSpc>
                  <a:spcPts val="2248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 rot="-2095325">
            <a:off x="4486321" y="7891226"/>
            <a:ext cx="509112" cy="588568"/>
          </a:xfrm>
          <a:custGeom>
            <a:avLst/>
            <a:gdLst/>
            <a:ahLst/>
            <a:cxnLst/>
            <a:rect l="l" t="t" r="r" b="b"/>
            <a:pathLst>
              <a:path w="509112" h="588568">
                <a:moveTo>
                  <a:pt x="0" y="0"/>
                </a:moveTo>
                <a:lnTo>
                  <a:pt x="509112" y="0"/>
                </a:lnTo>
                <a:lnTo>
                  <a:pt x="509112" y="588568"/>
                </a:lnTo>
                <a:lnTo>
                  <a:pt x="0" y="5885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8272090">
            <a:off x="7939554" y="5052324"/>
            <a:ext cx="810468" cy="843139"/>
          </a:xfrm>
          <a:custGeom>
            <a:avLst/>
            <a:gdLst/>
            <a:ahLst/>
            <a:cxnLst/>
            <a:rect l="l" t="t" r="r" b="b"/>
            <a:pathLst>
              <a:path w="810468" h="843139">
                <a:moveTo>
                  <a:pt x="0" y="0"/>
                </a:moveTo>
                <a:lnTo>
                  <a:pt x="810468" y="0"/>
                </a:lnTo>
                <a:lnTo>
                  <a:pt x="810468" y="843139"/>
                </a:lnTo>
                <a:lnTo>
                  <a:pt x="0" y="8431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21" name="Group 21"/>
          <p:cNvGrpSpPr>
            <a:grpSpLocks noChangeAspect="1"/>
          </p:cNvGrpSpPr>
          <p:nvPr/>
        </p:nvGrpSpPr>
        <p:grpSpPr>
          <a:xfrm rot="788927">
            <a:off x="6213916" y="746585"/>
            <a:ext cx="2058449" cy="2391321"/>
            <a:chOff x="0" y="0"/>
            <a:chExt cx="5466080" cy="63500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t="-2083" b="-2083"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6" name="Freeform 26"/>
          <p:cNvSpPr/>
          <p:nvPr/>
        </p:nvSpPr>
        <p:spPr>
          <a:xfrm>
            <a:off x="8044273" y="586062"/>
            <a:ext cx="631767" cy="671200"/>
          </a:xfrm>
          <a:custGeom>
            <a:avLst/>
            <a:gdLst/>
            <a:ahLst/>
            <a:cxnLst/>
            <a:rect l="l" t="t" r="r" b="b"/>
            <a:pathLst>
              <a:path w="631767" h="671200">
                <a:moveTo>
                  <a:pt x="0" y="0"/>
                </a:moveTo>
                <a:lnTo>
                  <a:pt x="631767" y="0"/>
                </a:lnTo>
                <a:lnTo>
                  <a:pt x="631767" y="671201"/>
                </a:lnTo>
                <a:lnTo>
                  <a:pt x="0" y="6712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867884" y="6447154"/>
            <a:ext cx="2202027" cy="3303040"/>
          </a:xfrm>
          <a:custGeom>
            <a:avLst/>
            <a:gdLst/>
            <a:ahLst/>
            <a:cxnLst/>
            <a:rect l="l" t="t" r="r" b="b"/>
            <a:pathLst>
              <a:path w="2202027" h="3303040">
                <a:moveTo>
                  <a:pt x="0" y="0"/>
                </a:moveTo>
                <a:lnTo>
                  <a:pt x="2202027" y="0"/>
                </a:lnTo>
                <a:lnTo>
                  <a:pt x="2202027" y="3303041"/>
                </a:lnTo>
                <a:lnTo>
                  <a:pt x="0" y="33030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2716665" y="3035282"/>
            <a:ext cx="5366671" cy="1475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7"/>
              </a:lnSpc>
            </a:pPr>
            <a:r>
              <a:rPr lang="en-US" sz="17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Школьная медиация – это способ урегулирования споров с помощью нейтрального посредника – медиатора.</a:t>
            </a:r>
          </a:p>
          <a:p>
            <a:pPr algn="l">
              <a:lnSpc>
                <a:spcPts val="2987"/>
              </a:lnSpc>
            </a:pPr>
            <a:endParaRPr lang="en-US" sz="17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5774064" y="5115722"/>
            <a:ext cx="2570724" cy="2734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3"/>
              </a:lnSpc>
            </a:pPr>
            <a:r>
              <a:rPr lang="en-US" sz="1628">
                <a:solidFill>
                  <a:srgbClr val="3D2500"/>
                </a:solidFill>
                <a:latin typeface="Zantiqa"/>
                <a:ea typeface="Zantiqa"/>
                <a:cs typeface="Zantiqa"/>
                <a:sym typeface="Zantiqa"/>
              </a:rPr>
              <a:t>Это не суд, где ищут виноватых. Это процесс, где сами участники конфликта находят взаимовыгодное решение.</a:t>
            </a:r>
          </a:p>
          <a:p>
            <a:pPr algn="l">
              <a:lnSpc>
                <a:spcPts val="2703"/>
              </a:lnSpc>
            </a:pPr>
            <a:endParaRPr lang="en-US" sz="1628">
              <a:solidFill>
                <a:srgbClr val="3D25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450902" y="5125247"/>
            <a:ext cx="2580928" cy="1982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60"/>
              </a:lnSpc>
            </a:pPr>
            <a:r>
              <a:rPr lang="en-US" sz="1602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Не помириться «ради галочки», а понять друг друга и договориться о будущем.</a:t>
            </a:r>
          </a:p>
          <a:p>
            <a:pPr algn="r">
              <a:lnSpc>
                <a:spcPts val="2660"/>
              </a:lnSpc>
            </a:pPr>
            <a:endParaRPr lang="en-US" sz="1602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583968" y="8171012"/>
            <a:ext cx="2898994" cy="80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2"/>
              </a:lnSpc>
            </a:pPr>
            <a:r>
              <a:rPr lang="en-US" sz="2287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Всегда есть выход!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23960" y="392940"/>
            <a:ext cx="6552080" cy="9272520"/>
            <a:chOff x="0" y="0"/>
            <a:chExt cx="2841733" cy="40216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41734" cy="4021628"/>
            </a:xfrm>
            <a:custGeom>
              <a:avLst/>
              <a:gdLst/>
              <a:ahLst/>
              <a:cxnLst/>
              <a:rect l="l" t="t" r="r" b="b"/>
              <a:pathLst>
                <a:path w="2841734" h="4021628">
                  <a:moveTo>
                    <a:pt x="10634" y="0"/>
                  </a:moveTo>
                  <a:lnTo>
                    <a:pt x="2831099" y="0"/>
                  </a:lnTo>
                  <a:cubicBezTo>
                    <a:pt x="2833920" y="0"/>
                    <a:pt x="2836625" y="1120"/>
                    <a:pt x="2838619" y="3115"/>
                  </a:cubicBezTo>
                  <a:cubicBezTo>
                    <a:pt x="2840613" y="5109"/>
                    <a:pt x="2841734" y="7814"/>
                    <a:pt x="2841734" y="10634"/>
                  </a:cubicBezTo>
                  <a:lnTo>
                    <a:pt x="2841734" y="4010994"/>
                  </a:lnTo>
                  <a:cubicBezTo>
                    <a:pt x="2841734" y="4013814"/>
                    <a:pt x="2840613" y="4016519"/>
                    <a:pt x="2838619" y="4018514"/>
                  </a:cubicBezTo>
                  <a:cubicBezTo>
                    <a:pt x="2836625" y="4020508"/>
                    <a:pt x="2833920" y="4021628"/>
                    <a:pt x="2831099" y="4021628"/>
                  </a:cubicBezTo>
                  <a:lnTo>
                    <a:pt x="10634" y="4021628"/>
                  </a:lnTo>
                  <a:cubicBezTo>
                    <a:pt x="7814" y="4021628"/>
                    <a:pt x="5109" y="4020508"/>
                    <a:pt x="3115" y="4018514"/>
                  </a:cubicBezTo>
                  <a:cubicBezTo>
                    <a:pt x="1120" y="4016519"/>
                    <a:pt x="0" y="4013814"/>
                    <a:pt x="0" y="4010994"/>
                  </a:cubicBezTo>
                  <a:lnTo>
                    <a:pt x="0" y="10634"/>
                  </a:lnTo>
                  <a:cubicBezTo>
                    <a:pt x="0" y="7814"/>
                    <a:pt x="1120" y="5109"/>
                    <a:pt x="3115" y="3115"/>
                  </a:cubicBezTo>
                  <a:cubicBezTo>
                    <a:pt x="5109" y="1120"/>
                    <a:pt x="7814" y="0"/>
                    <a:pt x="1063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A6A">
                    <a:alpha val="100000"/>
                  </a:srgbClr>
                </a:gs>
                <a:gs pos="100000">
                  <a:srgbClr val="FFF7DE">
                    <a:alpha val="100000"/>
                  </a:srgbClr>
                </a:gs>
              </a:gsLst>
              <a:lin ang="5400000"/>
            </a:gra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841733" cy="4069253"/>
            </a:xfrm>
            <a:prstGeom prst="rect">
              <a:avLst/>
            </a:prstGeom>
          </p:spPr>
          <p:txBody>
            <a:bodyPr lIns="28128" tIns="28128" rIns="28128" bIns="28128" rtlCol="0" anchor="ctr"/>
            <a:lstStyle/>
            <a:p>
              <a:pPr algn="ctr">
                <a:lnSpc>
                  <a:spcPts val="2248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555200" y="687872"/>
            <a:ext cx="3616985" cy="1697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24"/>
              </a:lnSpc>
            </a:pPr>
            <a:r>
              <a:rPr lang="en-US" sz="3200" spc="105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Когда вам может помочь медиация?</a:t>
            </a:r>
          </a:p>
          <a:p>
            <a:pPr algn="l">
              <a:lnSpc>
                <a:spcPts val="2996"/>
              </a:lnSpc>
            </a:pPr>
            <a:endParaRPr lang="en-US" sz="3200" spc="105">
              <a:solidFill>
                <a:srgbClr val="233D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555200" y="2285545"/>
            <a:ext cx="3893766" cy="604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17320B"/>
                </a:solidFill>
                <a:latin typeface="Zantiqa"/>
                <a:ea typeface="Zantiqa"/>
                <a:cs typeface="Zantiqa"/>
                <a:sym typeface="Zantiqa"/>
              </a:rPr>
              <a:t>Мы поможем, если у вас:</a:t>
            </a:r>
          </a:p>
          <a:p>
            <a:pPr algn="l">
              <a:lnSpc>
                <a:spcPts val="2239"/>
              </a:lnSpc>
            </a:pPr>
            <a:endParaRPr lang="en-US" sz="1799">
              <a:solidFill>
                <a:srgbClr val="17320B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7" name="Freeform 7"/>
          <p:cNvSpPr/>
          <p:nvPr/>
        </p:nvSpPr>
        <p:spPr>
          <a:xfrm flipH="1">
            <a:off x="6350825" y="0"/>
            <a:ext cx="2325215" cy="3094324"/>
          </a:xfrm>
          <a:custGeom>
            <a:avLst/>
            <a:gdLst/>
            <a:ahLst/>
            <a:cxnLst/>
            <a:rect l="l" t="t" r="r" b="b"/>
            <a:pathLst>
              <a:path w="2325215" h="3094324">
                <a:moveTo>
                  <a:pt x="2325215" y="0"/>
                </a:moveTo>
                <a:lnTo>
                  <a:pt x="0" y="0"/>
                </a:lnTo>
                <a:lnTo>
                  <a:pt x="0" y="3094324"/>
                </a:lnTo>
                <a:lnTo>
                  <a:pt x="2325215" y="3094324"/>
                </a:lnTo>
                <a:lnTo>
                  <a:pt x="2325215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2450902" y="2872430"/>
            <a:ext cx="5898196" cy="4316927"/>
            <a:chOff x="0" y="0"/>
            <a:chExt cx="2558134" cy="18723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58134" cy="1872315"/>
            </a:xfrm>
            <a:custGeom>
              <a:avLst/>
              <a:gdLst/>
              <a:ahLst/>
              <a:cxnLst/>
              <a:rect l="l" t="t" r="r" b="b"/>
              <a:pathLst>
                <a:path w="2558134" h="1872315">
                  <a:moveTo>
                    <a:pt x="11813" y="0"/>
                  </a:moveTo>
                  <a:lnTo>
                    <a:pt x="2546321" y="0"/>
                  </a:lnTo>
                  <a:cubicBezTo>
                    <a:pt x="2552845" y="0"/>
                    <a:pt x="2558134" y="5289"/>
                    <a:pt x="2558134" y="11813"/>
                  </a:cubicBezTo>
                  <a:lnTo>
                    <a:pt x="2558134" y="1860502"/>
                  </a:lnTo>
                  <a:cubicBezTo>
                    <a:pt x="2558134" y="1867026"/>
                    <a:pt x="2552845" y="1872315"/>
                    <a:pt x="2546321" y="1872315"/>
                  </a:cubicBezTo>
                  <a:lnTo>
                    <a:pt x="11813" y="1872315"/>
                  </a:lnTo>
                  <a:cubicBezTo>
                    <a:pt x="8680" y="1872315"/>
                    <a:pt x="5675" y="1871070"/>
                    <a:pt x="3460" y="1868855"/>
                  </a:cubicBezTo>
                  <a:cubicBezTo>
                    <a:pt x="1245" y="1866639"/>
                    <a:pt x="0" y="1863635"/>
                    <a:pt x="0" y="1860502"/>
                  </a:cubicBezTo>
                  <a:lnTo>
                    <a:pt x="0" y="11813"/>
                  </a:lnTo>
                  <a:cubicBezTo>
                    <a:pt x="0" y="5289"/>
                    <a:pt x="5289" y="0"/>
                    <a:pt x="11813" y="0"/>
                  </a:cubicBezTo>
                  <a:close/>
                </a:path>
              </a:pathLst>
            </a:custGeom>
            <a:solidFill>
              <a:srgbClr val="F5FFAE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558134" cy="1919940"/>
            </a:xfrm>
            <a:prstGeom prst="rect">
              <a:avLst/>
            </a:prstGeom>
          </p:spPr>
          <p:txBody>
            <a:bodyPr lIns="28128" tIns="28128" rIns="28128" bIns="28128" rtlCol="0" anchor="ctr"/>
            <a:lstStyle/>
            <a:p>
              <a:pPr algn="ctr">
                <a:lnSpc>
                  <a:spcPts val="2248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-2095325">
            <a:off x="4486321" y="7891226"/>
            <a:ext cx="509112" cy="588568"/>
          </a:xfrm>
          <a:custGeom>
            <a:avLst/>
            <a:gdLst/>
            <a:ahLst/>
            <a:cxnLst/>
            <a:rect l="l" t="t" r="r" b="b"/>
            <a:pathLst>
              <a:path w="509112" h="588568">
                <a:moveTo>
                  <a:pt x="0" y="0"/>
                </a:moveTo>
                <a:lnTo>
                  <a:pt x="509112" y="0"/>
                </a:lnTo>
                <a:lnTo>
                  <a:pt x="509112" y="588568"/>
                </a:lnTo>
                <a:lnTo>
                  <a:pt x="0" y="5885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555200" y="3017608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7"/>
                </a:lnTo>
                <a:lnTo>
                  <a:pt x="0" y="4833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555200" y="3897944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8"/>
                </a:lnTo>
                <a:lnTo>
                  <a:pt x="0" y="483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555200" y="4781352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8"/>
                </a:lnTo>
                <a:lnTo>
                  <a:pt x="0" y="483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555200" y="5664760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7"/>
                </a:lnTo>
                <a:lnTo>
                  <a:pt x="0" y="4833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123960" y="6483757"/>
            <a:ext cx="3276040" cy="3276040"/>
          </a:xfrm>
          <a:custGeom>
            <a:avLst/>
            <a:gdLst/>
            <a:ahLst/>
            <a:cxnLst/>
            <a:rect l="l" t="t" r="r" b="b"/>
            <a:pathLst>
              <a:path w="3276040" h="3276040">
                <a:moveTo>
                  <a:pt x="0" y="0"/>
                </a:moveTo>
                <a:lnTo>
                  <a:pt x="3276040" y="0"/>
                </a:lnTo>
                <a:lnTo>
                  <a:pt x="3276040" y="3276040"/>
                </a:lnTo>
                <a:lnTo>
                  <a:pt x="0" y="32760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5400000" y="6676502"/>
            <a:ext cx="3108960" cy="2890550"/>
            <a:chOff x="0" y="0"/>
            <a:chExt cx="934333" cy="86869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34333" cy="868694"/>
            </a:xfrm>
            <a:custGeom>
              <a:avLst/>
              <a:gdLst/>
              <a:ahLst/>
              <a:cxnLst/>
              <a:rect l="l" t="t" r="r" b="b"/>
              <a:pathLst>
                <a:path w="934333" h="868694">
                  <a:moveTo>
                    <a:pt x="22412" y="0"/>
                  </a:moveTo>
                  <a:lnTo>
                    <a:pt x="911921" y="0"/>
                  </a:lnTo>
                  <a:cubicBezTo>
                    <a:pt x="924299" y="0"/>
                    <a:pt x="934333" y="10034"/>
                    <a:pt x="934333" y="22412"/>
                  </a:cubicBezTo>
                  <a:lnTo>
                    <a:pt x="934333" y="846282"/>
                  </a:lnTo>
                  <a:cubicBezTo>
                    <a:pt x="934333" y="852226"/>
                    <a:pt x="931972" y="857927"/>
                    <a:pt x="927769" y="862130"/>
                  </a:cubicBezTo>
                  <a:cubicBezTo>
                    <a:pt x="923566" y="866333"/>
                    <a:pt x="917865" y="868694"/>
                    <a:pt x="911921" y="868694"/>
                  </a:cubicBezTo>
                  <a:lnTo>
                    <a:pt x="22412" y="868694"/>
                  </a:lnTo>
                  <a:cubicBezTo>
                    <a:pt x="16468" y="868694"/>
                    <a:pt x="10767" y="866333"/>
                    <a:pt x="6564" y="862130"/>
                  </a:cubicBezTo>
                  <a:cubicBezTo>
                    <a:pt x="2361" y="857927"/>
                    <a:pt x="0" y="852226"/>
                    <a:pt x="0" y="846282"/>
                  </a:cubicBezTo>
                  <a:lnTo>
                    <a:pt x="0" y="22412"/>
                  </a:lnTo>
                  <a:cubicBezTo>
                    <a:pt x="0" y="16468"/>
                    <a:pt x="2361" y="10767"/>
                    <a:pt x="6564" y="6564"/>
                  </a:cubicBezTo>
                  <a:cubicBezTo>
                    <a:pt x="10767" y="2361"/>
                    <a:pt x="16468" y="0"/>
                    <a:pt x="22412" y="0"/>
                  </a:cubicBezTo>
                  <a:close/>
                </a:path>
              </a:pathLst>
            </a:custGeom>
            <a:solidFill>
              <a:srgbClr val="F7FFC2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934333" cy="916319"/>
            </a:xfrm>
            <a:prstGeom prst="rect">
              <a:avLst/>
            </a:prstGeom>
          </p:spPr>
          <p:txBody>
            <a:bodyPr lIns="44520" tIns="44520" rIns="44520" bIns="44520" rtlCol="0" anchor="ctr"/>
            <a:lstStyle/>
            <a:p>
              <a:pPr algn="ctr">
                <a:lnSpc>
                  <a:spcPts val="2331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5504983" y="7382574"/>
            <a:ext cx="2898994" cy="2377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2"/>
              </a:lnSpc>
            </a:pPr>
            <a:endParaRPr/>
          </a:p>
          <a:p>
            <a:pPr algn="ctr">
              <a:lnSpc>
                <a:spcPts val="2502"/>
              </a:lnSpc>
            </a:pPr>
            <a:r>
              <a:rPr lang="en-US" sz="1787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Медиация возможна только если ВСЕ стороны хотят найти решение.</a:t>
            </a:r>
          </a:p>
          <a:p>
            <a:pPr algn="ctr">
              <a:lnSpc>
                <a:spcPts val="3202"/>
              </a:lnSpc>
            </a:pPr>
            <a:r>
              <a:rPr lang="en-US" sz="2287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</a:t>
            </a:r>
          </a:p>
          <a:p>
            <a:pPr algn="ctr">
              <a:lnSpc>
                <a:spcPts val="3202"/>
              </a:lnSpc>
            </a:pPr>
            <a:endParaRPr lang="en-US" sz="2287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3150700" y="3037223"/>
            <a:ext cx="5366671" cy="542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Конфликт с одноклассником: споры, ссоры, взаимные обиды.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089688" y="3869697"/>
            <a:ext cx="5366671" cy="542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Проблемы в группе: травля, изгнание из коллектива, неразрешимые разногласия.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089688" y="4736538"/>
            <a:ext cx="5366671" cy="542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Непонимание с учителем: затяжной конфликт, ощущение несправедливости.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142289" y="5598983"/>
            <a:ext cx="5366671" cy="542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Ссоры с родителями: постоянные претензии, нежелание слышать друг друга.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557365" y="6943645"/>
            <a:ext cx="2898994" cy="424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ВАЖНО!!!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23960" y="392940"/>
            <a:ext cx="6552080" cy="9272520"/>
            <a:chOff x="0" y="0"/>
            <a:chExt cx="2841733" cy="40216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41734" cy="4021628"/>
            </a:xfrm>
            <a:custGeom>
              <a:avLst/>
              <a:gdLst/>
              <a:ahLst/>
              <a:cxnLst/>
              <a:rect l="l" t="t" r="r" b="b"/>
              <a:pathLst>
                <a:path w="2841734" h="4021628">
                  <a:moveTo>
                    <a:pt x="10634" y="0"/>
                  </a:moveTo>
                  <a:lnTo>
                    <a:pt x="2831099" y="0"/>
                  </a:lnTo>
                  <a:cubicBezTo>
                    <a:pt x="2833920" y="0"/>
                    <a:pt x="2836625" y="1120"/>
                    <a:pt x="2838619" y="3115"/>
                  </a:cubicBezTo>
                  <a:cubicBezTo>
                    <a:pt x="2840613" y="5109"/>
                    <a:pt x="2841734" y="7814"/>
                    <a:pt x="2841734" y="10634"/>
                  </a:cubicBezTo>
                  <a:lnTo>
                    <a:pt x="2841734" y="4010994"/>
                  </a:lnTo>
                  <a:cubicBezTo>
                    <a:pt x="2841734" y="4013814"/>
                    <a:pt x="2840613" y="4016519"/>
                    <a:pt x="2838619" y="4018514"/>
                  </a:cubicBezTo>
                  <a:cubicBezTo>
                    <a:pt x="2836625" y="4020508"/>
                    <a:pt x="2833920" y="4021628"/>
                    <a:pt x="2831099" y="4021628"/>
                  </a:cubicBezTo>
                  <a:lnTo>
                    <a:pt x="10634" y="4021628"/>
                  </a:lnTo>
                  <a:cubicBezTo>
                    <a:pt x="7814" y="4021628"/>
                    <a:pt x="5109" y="4020508"/>
                    <a:pt x="3115" y="4018514"/>
                  </a:cubicBezTo>
                  <a:cubicBezTo>
                    <a:pt x="1120" y="4016519"/>
                    <a:pt x="0" y="4013814"/>
                    <a:pt x="0" y="4010994"/>
                  </a:cubicBezTo>
                  <a:lnTo>
                    <a:pt x="0" y="10634"/>
                  </a:lnTo>
                  <a:cubicBezTo>
                    <a:pt x="0" y="7814"/>
                    <a:pt x="1120" y="5109"/>
                    <a:pt x="3115" y="3115"/>
                  </a:cubicBezTo>
                  <a:cubicBezTo>
                    <a:pt x="5109" y="1120"/>
                    <a:pt x="7814" y="0"/>
                    <a:pt x="1063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A6A">
                    <a:alpha val="100000"/>
                  </a:srgbClr>
                </a:gs>
                <a:gs pos="100000">
                  <a:srgbClr val="FFF7DE">
                    <a:alpha val="100000"/>
                  </a:srgbClr>
                </a:gs>
              </a:gsLst>
              <a:lin ang="5400000"/>
            </a:gra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841733" cy="4069253"/>
            </a:xfrm>
            <a:prstGeom prst="rect">
              <a:avLst/>
            </a:prstGeom>
          </p:spPr>
          <p:txBody>
            <a:bodyPr lIns="28128" tIns="28128" rIns="28128" bIns="28128" rtlCol="0" anchor="ctr"/>
            <a:lstStyle/>
            <a:p>
              <a:pPr algn="ctr">
                <a:lnSpc>
                  <a:spcPts val="2248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555200" y="687872"/>
            <a:ext cx="4041738" cy="2287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24"/>
              </a:lnSpc>
            </a:pPr>
            <a:r>
              <a:rPr lang="en-US" sz="3200" spc="105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5 главных принципов медиации – </a:t>
            </a:r>
          </a:p>
          <a:p>
            <a:pPr algn="l">
              <a:lnSpc>
                <a:spcPts val="3424"/>
              </a:lnSpc>
            </a:pPr>
            <a:r>
              <a:rPr lang="en-US" sz="3200" spc="105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ваши гарантии</a:t>
            </a:r>
          </a:p>
          <a:p>
            <a:pPr algn="l">
              <a:lnSpc>
                <a:spcPts val="4172"/>
              </a:lnSpc>
            </a:pPr>
            <a:endParaRPr lang="en-US" sz="3200" spc="105">
              <a:solidFill>
                <a:srgbClr val="233D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555200" y="2475979"/>
            <a:ext cx="3893766" cy="640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17320B"/>
                </a:solidFill>
                <a:latin typeface="Zantiqa"/>
                <a:ea typeface="Zantiqa"/>
                <a:cs typeface="Zantiqa"/>
                <a:sym typeface="Zantiqa"/>
              </a:rPr>
              <a:t>Всё по-честному!</a:t>
            </a:r>
          </a:p>
          <a:p>
            <a:pPr algn="l">
              <a:lnSpc>
                <a:spcPts val="2519"/>
              </a:lnSpc>
            </a:pPr>
            <a:endParaRPr lang="en-US" sz="1799">
              <a:solidFill>
                <a:srgbClr val="17320B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7" name="Freeform 7"/>
          <p:cNvSpPr/>
          <p:nvPr/>
        </p:nvSpPr>
        <p:spPr>
          <a:xfrm flipH="1">
            <a:off x="6229142" y="-86066"/>
            <a:ext cx="2192042" cy="3288064"/>
          </a:xfrm>
          <a:custGeom>
            <a:avLst/>
            <a:gdLst/>
            <a:ahLst/>
            <a:cxnLst/>
            <a:rect l="l" t="t" r="r" b="b"/>
            <a:pathLst>
              <a:path w="2192042" h="3288064">
                <a:moveTo>
                  <a:pt x="2192042" y="0"/>
                </a:moveTo>
                <a:lnTo>
                  <a:pt x="0" y="0"/>
                </a:lnTo>
                <a:lnTo>
                  <a:pt x="0" y="3288063"/>
                </a:lnTo>
                <a:lnTo>
                  <a:pt x="2192042" y="3288063"/>
                </a:lnTo>
                <a:lnTo>
                  <a:pt x="2192042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2450902" y="2872430"/>
            <a:ext cx="5898196" cy="6026444"/>
            <a:chOff x="0" y="0"/>
            <a:chExt cx="2558134" cy="261375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58134" cy="2613758"/>
            </a:xfrm>
            <a:custGeom>
              <a:avLst/>
              <a:gdLst/>
              <a:ahLst/>
              <a:cxnLst/>
              <a:rect l="l" t="t" r="r" b="b"/>
              <a:pathLst>
                <a:path w="2558134" h="2613758">
                  <a:moveTo>
                    <a:pt x="11813" y="0"/>
                  </a:moveTo>
                  <a:lnTo>
                    <a:pt x="2546321" y="0"/>
                  </a:lnTo>
                  <a:cubicBezTo>
                    <a:pt x="2552845" y="0"/>
                    <a:pt x="2558134" y="5289"/>
                    <a:pt x="2558134" y="11813"/>
                  </a:cubicBezTo>
                  <a:lnTo>
                    <a:pt x="2558134" y="2601944"/>
                  </a:lnTo>
                  <a:cubicBezTo>
                    <a:pt x="2558134" y="2608468"/>
                    <a:pt x="2552845" y="2613758"/>
                    <a:pt x="2546321" y="2613758"/>
                  </a:cubicBezTo>
                  <a:lnTo>
                    <a:pt x="11813" y="2613758"/>
                  </a:lnTo>
                  <a:cubicBezTo>
                    <a:pt x="8680" y="2613758"/>
                    <a:pt x="5675" y="2612513"/>
                    <a:pt x="3460" y="2610297"/>
                  </a:cubicBezTo>
                  <a:cubicBezTo>
                    <a:pt x="1245" y="2608082"/>
                    <a:pt x="0" y="2605077"/>
                    <a:pt x="0" y="2601944"/>
                  </a:cubicBezTo>
                  <a:lnTo>
                    <a:pt x="0" y="11813"/>
                  </a:lnTo>
                  <a:cubicBezTo>
                    <a:pt x="0" y="5289"/>
                    <a:pt x="5289" y="0"/>
                    <a:pt x="11813" y="0"/>
                  </a:cubicBezTo>
                  <a:close/>
                </a:path>
              </a:pathLst>
            </a:custGeom>
            <a:solidFill>
              <a:srgbClr val="F5FFAE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558134" cy="2661382"/>
            </a:xfrm>
            <a:prstGeom prst="rect">
              <a:avLst/>
            </a:prstGeom>
          </p:spPr>
          <p:txBody>
            <a:bodyPr lIns="28128" tIns="28128" rIns="28128" bIns="28128" rtlCol="0" anchor="ctr"/>
            <a:lstStyle/>
            <a:p>
              <a:pPr algn="ctr">
                <a:lnSpc>
                  <a:spcPts val="2248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716665" y="3044807"/>
            <a:ext cx="5366671" cy="5326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5"/>
              </a:lnSpc>
            </a:pPr>
            <a:endParaRPr/>
          </a:p>
          <a:p>
            <a:pPr algn="l">
              <a:lnSpc>
                <a:spcPts val="2655"/>
              </a:lnSpc>
            </a:pPr>
            <a:r>
              <a:rPr lang="en-US" sz="15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      </a:t>
            </a:r>
            <a:r>
              <a:rPr lang="en-US" sz="1599" u="sng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Добровольность:</a:t>
            </a:r>
            <a:r>
              <a:rPr lang="en-US" sz="15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Вы сами решаете участвовать или нет.</a:t>
            </a:r>
          </a:p>
          <a:p>
            <a:pPr algn="l">
              <a:lnSpc>
                <a:spcPts val="2655"/>
              </a:lnSpc>
            </a:pPr>
            <a:endParaRPr lang="en-US" sz="15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  <a:p>
            <a:pPr algn="l">
              <a:lnSpc>
                <a:spcPts val="2655"/>
              </a:lnSpc>
            </a:pPr>
            <a:r>
              <a:rPr lang="en-US" sz="15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      </a:t>
            </a:r>
            <a:r>
              <a:rPr lang="en-US" sz="1599" u="sng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Конфиденциальность</a:t>
            </a:r>
            <a:r>
              <a:rPr lang="en-US" sz="15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: Всё, что сказано на встрече, остаётся между её участниками.</a:t>
            </a:r>
          </a:p>
          <a:p>
            <a:pPr algn="l">
              <a:lnSpc>
                <a:spcPts val="2655"/>
              </a:lnSpc>
            </a:pPr>
            <a:endParaRPr lang="en-US" sz="15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  <a:p>
            <a:pPr algn="l">
              <a:lnSpc>
                <a:spcPts val="2655"/>
              </a:lnSpc>
            </a:pPr>
            <a:r>
              <a:rPr lang="en-US" sz="15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      </a:t>
            </a:r>
            <a:r>
              <a:rPr lang="en-US" sz="1599" u="sng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Нейтральность:</a:t>
            </a:r>
            <a:r>
              <a:rPr lang="en-US" sz="15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Медиатор не принимает ничью сторону.</a:t>
            </a:r>
          </a:p>
          <a:p>
            <a:pPr algn="l">
              <a:lnSpc>
                <a:spcPts val="2655"/>
              </a:lnSpc>
            </a:pPr>
            <a:endParaRPr lang="en-US" sz="15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  <a:p>
            <a:pPr algn="l">
              <a:lnSpc>
                <a:spcPts val="2655"/>
              </a:lnSpc>
            </a:pPr>
            <a:r>
              <a:rPr lang="en-US" sz="15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      </a:t>
            </a:r>
            <a:r>
              <a:rPr lang="en-US" sz="1599" u="sng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Равноправие:</a:t>
            </a:r>
            <a:r>
              <a:rPr lang="en-US" sz="15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У каждого есть право высказаться и быть услышанным.</a:t>
            </a:r>
          </a:p>
          <a:p>
            <a:pPr algn="l">
              <a:lnSpc>
                <a:spcPts val="2655"/>
              </a:lnSpc>
            </a:pPr>
            <a:endParaRPr lang="en-US" sz="15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  <a:p>
            <a:pPr algn="l">
              <a:lnSpc>
                <a:spcPts val="2655"/>
              </a:lnSpc>
            </a:pPr>
            <a:r>
              <a:rPr lang="en-US" sz="15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      </a:t>
            </a:r>
            <a:r>
              <a:rPr lang="en-US" sz="1599" u="sng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Ответственность:</a:t>
            </a:r>
            <a:r>
              <a:rPr lang="en-US" sz="15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Вы сами принимаете решение, которому будете следовать.</a:t>
            </a:r>
          </a:p>
          <a:p>
            <a:pPr algn="l">
              <a:lnSpc>
                <a:spcPts val="2655"/>
              </a:lnSpc>
            </a:pPr>
            <a:endParaRPr lang="en-US" sz="15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2716665" y="3275307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8"/>
                </a:lnTo>
                <a:lnTo>
                  <a:pt x="0" y="483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716665" y="4258550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8"/>
                </a:lnTo>
                <a:lnTo>
                  <a:pt x="0" y="483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716665" y="5267438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8"/>
                </a:lnTo>
                <a:lnTo>
                  <a:pt x="0" y="483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716665" y="6274671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8"/>
                </a:lnTo>
                <a:lnTo>
                  <a:pt x="0" y="483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716665" y="7281904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8"/>
                </a:lnTo>
                <a:lnTo>
                  <a:pt x="0" y="483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23960" y="392940"/>
            <a:ext cx="6552080" cy="9272520"/>
            <a:chOff x="0" y="0"/>
            <a:chExt cx="2841733" cy="40216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41734" cy="4021628"/>
            </a:xfrm>
            <a:custGeom>
              <a:avLst/>
              <a:gdLst/>
              <a:ahLst/>
              <a:cxnLst/>
              <a:rect l="l" t="t" r="r" b="b"/>
              <a:pathLst>
                <a:path w="2841734" h="4021628">
                  <a:moveTo>
                    <a:pt x="10634" y="0"/>
                  </a:moveTo>
                  <a:lnTo>
                    <a:pt x="2831099" y="0"/>
                  </a:lnTo>
                  <a:cubicBezTo>
                    <a:pt x="2833920" y="0"/>
                    <a:pt x="2836625" y="1120"/>
                    <a:pt x="2838619" y="3115"/>
                  </a:cubicBezTo>
                  <a:cubicBezTo>
                    <a:pt x="2840613" y="5109"/>
                    <a:pt x="2841734" y="7814"/>
                    <a:pt x="2841734" y="10634"/>
                  </a:cubicBezTo>
                  <a:lnTo>
                    <a:pt x="2841734" y="4010994"/>
                  </a:lnTo>
                  <a:cubicBezTo>
                    <a:pt x="2841734" y="4013814"/>
                    <a:pt x="2840613" y="4016519"/>
                    <a:pt x="2838619" y="4018514"/>
                  </a:cubicBezTo>
                  <a:cubicBezTo>
                    <a:pt x="2836625" y="4020508"/>
                    <a:pt x="2833920" y="4021628"/>
                    <a:pt x="2831099" y="4021628"/>
                  </a:cubicBezTo>
                  <a:lnTo>
                    <a:pt x="10634" y="4021628"/>
                  </a:lnTo>
                  <a:cubicBezTo>
                    <a:pt x="7814" y="4021628"/>
                    <a:pt x="5109" y="4020508"/>
                    <a:pt x="3115" y="4018514"/>
                  </a:cubicBezTo>
                  <a:cubicBezTo>
                    <a:pt x="1120" y="4016519"/>
                    <a:pt x="0" y="4013814"/>
                    <a:pt x="0" y="4010994"/>
                  </a:cubicBezTo>
                  <a:lnTo>
                    <a:pt x="0" y="10634"/>
                  </a:lnTo>
                  <a:cubicBezTo>
                    <a:pt x="0" y="7814"/>
                    <a:pt x="1120" y="5109"/>
                    <a:pt x="3115" y="3115"/>
                  </a:cubicBezTo>
                  <a:cubicBezTo>
                    <a:pt x="5109" y="1120"/>
                    <a:pt x="7814" y="0"/>
                    <a:pt x="1063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A6A">
                    <a:alpha val="100000"/>
                  </a:srgbClr>
                </a:gs>
                <a:gs pos="100000">
                  <a:srgbClr val="FFF7DE">
                    <a:alpha val="100000"/>
                  </a:srgbClr>
                </a:gs>
              </a:gsLst>
              <a:lin ang="5400000"/>
            </a:gra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841733" cy="4069253"/>
            </a:xfrm>
            <a:prstGeom prst="rect">
              <a:avLst/>
            </a:prstGeom>
          </p:spPr>
          <p:txBody>
            <a:bodyPr lIns="28128" tIns="28128" rIns="28128" bIns="28128" rtlCol="0" anchor="ctr"/>
            <a:lstStyle/>
            <a:p>
              <a:pPr algn="ctr">
                <a:lnSpc>
                  <a:spcPts val="2248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555200" y="687872"/>
            <a:ext cx="3616985" cy="1717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3100" spc="102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Как проходит встреча с медиатором?</a:t>
            </a:r>
          </a:p>
          <a:p>
            <a:pPr algn="l">
              <a:lnSpc>
                <a:spcPts val="3317"/>
              </a:lnSpc>
            </a:pPr>
            <a:endParaRPr lang="en-US" sz="3100" spc="102">
              <a:solidFill>
                <a:srgbClr val="233D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555200" y="2285545"/>
            <a:ext cx="3893766" cy="675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17320B"/>
                </a:solidFill>
                <a:latin typeface="Zantiqa"/>
                <a:ea typeface="Zantiqa"/>
                <a:cs typeface="Zantiqa"/>
                <a:sym typeface="Zantiqa"/>
              </a:rPr>
              <a:t>Путь к согласию за 4 шага.</a:t>
            </a:r>
          </a:p>
          <a:p>
            <a:pPr algn="l">
              <a:lnSpc>
                <a:spcPts val="2659"/>
              </a:lnSpc>
            </a:pPr>
            <a:endParaRPr lang="en-US" sz="1899">
              <a:solidFill>
                <a:srgbClr val="17320B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7" name="Freeform 7"/>
          <p:cNvSpPr/>
          <p:nvPr/>
        </p:nvSpPr>
        <p:spPr>
          <a:xfrm flipH="1">
            <a:off x="6350825" y="0"/>
            <a:ext cx="2325215" cy="3094324"/>
          </a:xfrm>
          <a:custGeom>
            <a:avLst/>
            <a:gdLst/>
            <a:ahLst/>
            <a:cxnLst/>
            <a:rect l="l" t="t" r="r" b="b"/>
            <a:pathLst>
              <a:path w="2325215" h="3094324">
                <a:moveTo>
                  <a:pt x="2325215" y="0"/>
                </a:moveTo>
                <a:lnTo>
                  <a:pt x="0" y="0"/>
                </a:lnTo>
                <a:lnTo>
                  <a:pt x="0" y="3094324"/>
                </a:lnTo>
                <a:lnTo>
                  <a:pt x="2325215" y="3094324"/>
                </a:lnTo>
                <a:lnTo>
                  <a:pt x="2325215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2450902" y="2872430"/>
            <a:ext cx="5898196" cy="4316927"/>
            <a:chOff x="0" y="0"/>
            <a:chExt cx="2558134" cy="18723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58134" cy="1872315"/>
            </a:xfrm>
            <a:custGeom>
              <a:avLst/>
              <a:gdLst/>
              <a:ahLst/>
              <a:cxnLst/>
              <a:rect l="l" t="t" r="r" b="b"/>
              <a:pathLst>
                <a:path w="2558134" h="1872315">
                  <a:moveTo>
                    <a:pt x="11813" y="0"/>
                  </a:moveTo>
                  <a:lnTo>
                    <a:pt x="2546321" y="0"/>
                  </a:lnTo>
                  <a:cubicBezTo>
                    <a:pt x="2552845" y="0"/>
                    <a:pt x="2558134" y="5289"/>
                    <a:pt x="2558134" y="11813"/>
                  </a:cubicBezTo>
                  <a:lnTo>
                    <a:pt x="2558134" y="1860502"/>
                  </a:lnTo>
                  <a:cubicBezTo>
                    <a:pt x="2558134" y="1867026"/>
                    <a:pt x="2552845" y="1872315"/>
                    <a:pt x="2546321" y="1872315"/>
                  </a:cubicBezTo>
                  <a:lnTo>
                    <a:pt x="11813" y="1872315"/>
                  </a:lnTo>
                  <a:cubicBezTo>
                    <a:pt x="8680" y="1872315"/>
                    <a:pt x="5675" y="1871070"/>
                    <a:pt x="3460" y="1868855"/>
                  </a:cubicBezTo>
                  <a:cubicBezTo>
                    <a:pt x="1245" y="1866639"/>
                    <a:pt x="0" y="1863635"/>
                    <a:pt x="0" y="1860502"/>
                  </a:cubicBezTo>
                  <a:lnTo>
                    <a:pt x="0" y="11813"/>
                  </a:lnTo>
                  <a:cubicBezTo>
                    <a:pt x="0" y="5289"/>
                    <a:pt x="5289" y="0"/>
                    <a:pt x="11813" y="0"/>
                  </a:cubicBezTo>
                  <a:close/>
                </a:path>
              </a:pathLst>
            </a:custGeom>
            <a:solidFill>
              <a:srgbClr val="F5FFAE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558134" cy="1919940"/>
            </a:xfrm>
            <a:prstGeom prst="rect">
              <a:avLst/>
            </a:prstGeom>
          </p:spPr>
          <p:txBody>
            <a:bodyPr lIns="28128" tIns="28128" rIns="28128" bIns="28128" rtlCol="0" anchor="ctr"/>
            <a:lstStyle/>
            <a:p>
              <a:pPr algn="ctr">
                <a:lnSpc>
                  <a:spcPts val="2248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2555200" y="3017608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7"/>
                </a:lnTo>
                <a:lnTo>
                  <a:pt x="0" y="4833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555200" y="4110565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8"/>
                </a:lnTo>
                <a:lnTo>
                  <a:pt x="0" y="483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555200" y="4781352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8"/>
                </a:lnTo>
                <a:lnTo>
                  <a:pt x="0" y="483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555200" y="5664760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7"/>
                </a:lnTo>
                <a:lnTo>
                  <a:pt x="0" y="4833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3790268" y="6999511"/>
            <a:ext cx="3219463" cy="1751673"/>
            <a:chOff x="0" y="0"/>
            <a:chExt cx="967542" cy="52642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67542" cy="526429"/>
            </a:xfrm>
            <a:custGeom>
              <a:avLst/>
              <a:gdLst/>
              <a:ahLst/>
              <a:cxnLst/>
              <a:rect l="l" t="t" r="r" b="b"/>
              <a:pathLst>
                <a:path w="967542" h="526429">
                  <a:moveTo>
                    <a:pt x="21643" y="0"/>
                  </a:moveTo>
                  <a:lnTo>
                    <a:pt x="945900" y="0"/>
                  </a:lnTo>
                  <a:cubicBezTo>
                    <a:pt x="957853" y="0"/>
                    <a:pt x="967542" y="9690"/>
                    <a:pt x="967542" y="21643"/>
                  </a:cubicBezTo>
                  <a:lnTo>
                    <a:pt x="967542" y="504786"/>
                  </a:lnTo>
                  <a:cubicBezTo>
                    <a:pt x="967542" y="516739"/>
                    <a:pt x="957853" y="526429"/>
                    <a:pt x="945900" y="526429"/>
                  </a:cubicBezTo>
                  <a:lnTo>
                    <a:pt x="21643" y="526429"/>
                  </a:lnTo>
                  <a:cubicBezTo>
                    <a:pt x="9690" y="526429"/>
                    <a:pt x="0" y="516739"/>
                    <a:pt x="0" y="504786"/>
                  </a:cubicBezTo>
                  <a:lnTo>
                    <a:pt x="0" y="21643"/>
                  </a:lnTo>
                  <a:cubicBezTo>
                    <a:pt x="0" y="9690"/>
                    <a:pt x="9690" y="0"/>
                    <a:pt x="21643" y="0"/>
                  </a:cubicBezTo>
                  <a:close/>
                </a:path>
              </a:pathLst>
            </a:custGeom>
            <a:solidFill>
              <a:srgbClr val="F7FFC2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967542" cy="574054"/>
            </a:xfrm>
            <a:prstGeom prst="rect">
              <a:avLst/>
            </a:prstGeom>
          </p:spPr>
          <p:txBody>
            <a:bodyPr lIns="44520" tIns="44520" rIns="44520" bIns="44520" rtlCol="0" anchor="ctr"/>
            <a:lstStyle/>
            <a:p>
              <a:pPr algn="ctr">
                <a:lnSpc>
                  <a:spcPts val="2331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 flipH="1">
            <a:off x="6448966" y="6382007"/>
            <a:ext cx="2227074" cy="3340612"/>
          </a:xfrm>
          <a:custGeom>
            <a:avLst/>
            <a:gdLst/>
            <a:ahLst/>
            <a:cxnLst/>
            <a:rect l="l" t="t" r="r" b="b"/>
            <a:pathLst>
              <a:path w="2227074" h="3340612">
                <a:moveTo>
                  <a:pt x="2227074" y="0"/>
                </a:moveTo>
                <a:lnTo>
                  <a:pt x="0" y="0"/>
                </a:lnTo>
                <a:lnTo>
                  <a:pt x="0" y="3340612"/>
                </a:lnTo>
                <a:lnTo>
                  <a:pt x="2227074" y="3340612"/>
                </a:lnTo>
                <a:lnTo>
                  <a:pt x="222707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2123960" y="6743485"/>
            <a:ext cx="1823567" cy="2921975"/>
          </a:xfrm>
          <a:custGeom>
            <a:avLst/>
            <a:gdLst/>
            <a:ahLst/>
            <a:cxnLst/>
            <a:rect l="l" t="t" r="r" b="b"/>
            <a:pathLst>
              <a:path w="1823567" h="2921975">
                <a:moveTo>
                  <a:pt x="0" y="0"/>
                </a:moveTo>
                <a:lnTo>
                  <a:pt x="1823567" y="0"/>
                </a:lnTo>
                <a:lnTo>
                  <a:pt x="1823567" y="2921975"/>
                </a:lnTo>
                <a:lnTo>
                  <a:pt x="0" y="29219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4140" r="-34792" b="-5429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5335617" y="6652693"/>
            <a:ext cx="364815" cy="608025"/>
          </a:xfrm>
          <a:custGeom>
            <a:avLst/>
            <a:gdLst/>
            <a:ahLst/>
            <a:cxnLst/>
            <a:rect l="l" t="t" r="r" b="b"/>
            <a:pathLst>
              <a:path w="364815" h="608025">
                <a:moveTo>
                  <a:pt x="0" y="0"/>
                </a:moveTo>
                <a:lnTo>
                  <a:pt x="364815" y="0"/>
                </a:lnTo>
                <a:lnTo>
                  <a:pt x="364815" y="608025"/>
                </a:lnTo>
                <a:lnTo>
                  <a:pt x="0" y="6080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4153396" y="7336918"/>
            <a:ext cx="2364442" cy="1186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2"/>
              </a:lnSpc>
            </a:pPr>
            <a:r>
              <a:rPr lang="en-US" sz="1687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В среднем, одна встреча длится от 40 до 60 минут</a:t>
            </a:r>
          </a:p>
          <a:p>
            <a:pPr algn="ctr">
              <a:lnSpc>
                <a:spcPts val="2362"/>
              </a:lnSpc>
            </a:pPr>
            <a:endParaRPr lang="en-US" sz="1687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3150700" y="3037223"/>
            <a:ext cx="5198398" cy="1250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Знакомство и правила. Медиатор объясняет принципы, вы договариваетесь о правилах общения (не перебивать, уважать мнение другого).</a:t>
            </a:r>
          </a:p>
          <a:p>
            <a:pPr algn="l">
              <a:lnSpc>
                <a:spcPts val="1960"/>
              </a:lnSpc>
            </a:pPr>
            <a:endParaRPr lang="en-US" sz="1400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3142289" y="4099907"/>
            <a:ext cx="5106386" cy="755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Ваши истории. Каждый по очереди рассказывает свою версию происходящего и свои чувства.</a:t>
            </a:r>
          </a:p>
          <a:p>
            <a:pPr algn="l">
              <a:lnSpc>
                <a:spcPts val="1960"/>
              </a:lnSpc>
            </a:pPr>
            <a:endParaRPr lang="en-US" sz="1400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3142289" y="4735585"/>
            <a:ext cx="5366671" cy="100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Диалог и поиск решений. Вы задаёте друг другу вопросы, обсуждаете проблему и предлагаете варианты выхода.</a:t>
            </a:r>
          </a:p>
          <a:p>
            <a:pPr algn="l">
              <a:lnSpc>
                <a:spcPts val="1960"/>
              </a:lnSpc>
            </a:pPr>
            <a:endParaRPr lang="en-US" sz="1400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3142289" y="5598983"/>
            <a:ext cx="5366671" cy="102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Соглашение. Когда решение найдено, оно фиксируется в письменном договоре, который подписывают все.</a:t>
            </a:r>
          </a:p>
          <a:p>
            <a:pPr algn="l">
              <a:lnSpc>
                <a:spcPts val="2100"/>
              </a:lnSpc>
            </a:pPr>
            <a:endParaRPr lang="en-US" sz="1400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2006858" y="81284"/>
            <a:ext cx="6839777" cy="9967154"/>
            <a:chOff x="0" y="0"/>
            <a:chExt cx="3638497" cy="53021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38497" cy="5302141"/>
            </a:xfrm>
            <a:custGeom>
              <a:avLst/>
              <a:gdLst/>
              <a:ahLst/>
              <a:cxnLst/>
              <a:rect l="l" t="t" r="r" b="b"/>
              <a:pathLst>
                <a:path w="3638497" h="5302141">
                  <a:moveTo>
                    <a:pt x="7923" y="0"/>
                  </a:moveTo>
                  <a:lnTo>
                    <a:pt x="3630574" y="0"/>
                  </a:lnTo>
                  <a:cubicBezTo>
                    <a:pt x="3632676" y="0"/>
                    <a:pt x="3634691" y="835"/>
                    <a:pt x="3636177" y="2321"/>
                  </a:cubicBezTo>
                  <a:cubicBezTo>
                    <a:pt x="3637662" y="3807"/>
                    <a:pt x="3638497" y="5822"/>
                    <a:pt x="3638497" y="7923"/>
                  </a:cubicBezTo>
                  <a:lnTo>
                    <a:pt x="3638497" y="5294218"/>
                  </a:lnTo>
                  <a:cubicBezTo>
                    <a:pt x="3638497" y="5296320"/>
                    <a:pt x="3637662" y="5298335"/>
                    <a:pt x="3636177" y="5299821"/>
                  </a:cubicBezTo>
                  <a:cubicBezTo>
                    <a:pt x="3634691" y="5301307"/>
                    <a:pt x="3632676" y="5302141"/>
                    <a:pt x="3630574" y="5302141"/>
                  </a:cubicBezTo>
                  <a:lnTo>
                    <a:pt x="7923" y="5302141"/>
                  </a:lnTo>
                  <a:cubicBezTo>
                    <a:pt x="3547" y="5302141"/>
                    <a:pt x="0" y="5298594"/>
                    <a:pt x="0" y="5294218"/>
                  </a:cubicBezTo>
                  <a:lnTo>
                    <a:pt x="0" y="7923"/>
                  </a:lnTo>
                  <a:cubicBezTo>
                    <a:pt x="0" y="5822"/>
                    <a:pt x="835" y="3807"/>
                    <a:pt x="2321" y="2321"/>
                  </a:cubicBezTo>
                  <a:cubicBezTo>
                    <a:pt x="3807" y="835"/>
                    <a:pt x="5822" y="0"/>
                    <a:pt x="792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A6A">
                    <a:alpha val="100000"/>
                  </a:srgbClr>
                </a:gs>
                <a:gs pos="100000">
                  <a:srgbClr val="FFF7DE">
                    <a:alpha val="100000"/>
                  </a:srgbClr>
                </a:gs>
              </a:gsLst>
              <a:lin ang="5400000"/>
            </a:gradFill>
            <a:ln w="19050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638497" cy="5349766"/>
            </a:xfrm>
            <a:prstGeom prst="rect">
              <a:avLst/>
            </a:prstGeom>
          </p:spPr>
          <p:txBody>
            <a:bodyPr lIns="22933" tIns="22933" rIns="22933" bIns="22933" rtlCol="0" anchor="ctr"/>
            <a:lstStyle/>
            <a:p>
              <a:pPr algn="ctr">
                <a:lnSpc>
                  <a:spcPts val="1832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2215" y="4086062"/>
            <a:ext cx="3148758" cy="4723138"/>
          </a:xfrm>
          <a:custGeom>
            <a:avLst/>
            <a:gdLst/>
            <a:ahLst/>
            <a:cxnLst/>
            <a:rect l="l" t="t" r="r" b="b"/>
            <a:pathLst>
              <a:path w="3148758" h="4723138">
                <a:moveTo>
                  <a:pt x="0" y="0"/>
                </a:moveTo>
                <a:lnTo>
                  <a:pt x="3148759" y="0"/>
                </a:lnTo>
                <a:lnTo>
                  <a:pt x="3148759" y="4723138"/>
                </a:lnTo>
                <a:lnTo>
                  <a:pt x="0" y="47231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4259378" y="2011389"/>
            <a:ext cx="5898196" cy="6106945"/>
            <a:chOff x="0" y="0"/>
            <a:chExt cx="2558134" cy="26486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58134" cy="2648672"/>
            </a:xfrm>
            <a:custGeom>
              <a:avLst/>
              <a:gdLst/>
              <a:ahLst/>
              <a:cxnLst/>
              <a:rect l="l" t="t" r="r" b="b"/>
              <a:pathLst>
                <a:path w="2558134" h="2648672">
                  <a:moveTo>
                    <a:pt x="11813" y="0"/>
                  </a:moveTo>
                  <a:lnTo>
                    <a:pt x="2546321" y="0"/>
                  </a:lnTo>
                  <a:cubicBezTo>
                    <a:pt x="2552845" y="0"/>
                    <a:pt x="2558134" y="5289"/>
                    <a:pt x="2558134" y="11813"/>
                  </a:cubicBezTo>
                  <a:lnTo>
                    <a:pt x="2558134" y="2636859"/>
                  </a:lnTo>
                  <a:cubicBezTo>
                    <a:pt x="2558134" y="2639992"/>
                    <a:pt x="2556890" y="2642996"/>
                    <a:pt x="2554674" y="2645212"/>
                  </a:cubicBezTo>
                  <a:cubicBezTo>
                    <a:pt x="2552459" y="2647427"/>
                    <a:pt x="2549454" y="2648672"/>
                    <a:pt x="2546321" y="2648672"/>
                  </a:cubicBezTo>
                  <a:lnTo>
                    <a:pt x="11813" y="2648672"/>
                  </a:lnTo>
                  <a:cubicBezTo>
                    <a:pt x="5289" y="2648672"/>
                    <a:pt x="0" y="2643383"/>
                    <a:pt x="0" y="2636859"/>
                  </a:cubicBezTo>
                  <a:lnTo>
                    <a:pt x="0" y="11813"/>
                  </a:lnTo>
                  <a:cubicBezTo>
                    <a:pt x="0" y="5289"/>
                    <a:pt x="5289" y="0"/>
                    <a:pt x="11813" y="0"/>
                  </a:cubicBezTo>
                  <a:close/>
                </a:path>
              </a:pathLst>
            </a:custGeom>
            <a:solidFill>
              <a:srgbClr val="F5FFAE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2558134" cy="2696297"/>
            </a:xfrm>
            <a:prstGeom prst="rect">
              <a:avLst/>
            </a:prstGeom>
          </p:spPr>
          <p:txBody>
            <a:bodyPr lIns="28128" tIns="28128" rIns="28128" bIns="28128" rtlCol="0" anchor="ctr"/>
            <a:lstStyle/>
            <a:p>
              <a:pPr algn="ctr">
                <a:lnSpc>
                  <a:spcPts val="224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89700" y="6205857"/>
            <a:ext cx="2943549" cy="2133323"/>
            <a:chOff x="0" y="0"/>
            <a:chExt cx="884622" cy="64112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84622" cy="641126"/>
            </a:xfrm>
            <a:custGeom>
              <a:avLst/>
              <a:gdLst/>
              <a:ahLst/>
              <a:cxnLst/>
              <a:rect l="l" t="t" r="r" b="b"/>
              <a:pathLst>
                <a:path w="884622" h="641126">
                  <a:moveTo>
                    <a:pt x="23671" y="0"/>
                  </a:moveTo>
                  <a:lnTo>
                    <a:pt x="860951" y="0"/>
                  </a:lnTo>
                  <a:cubicBezTo>
                    <a:pt x="867229" y="0"/>
                    <a:pt x="873250" y="2494"/>
                    <a:pt x="877689" y="6933"/>
                  </a:cubicBezTo>
                  <a:cubicBezTo>
                    <a:pt x="882128" y="11372"/>
                    <a:pt x="884622" y="17393"/>
                    <a:pt x="884622" y="23671"/>
                  </a:cubicBezTo>
                  <a:lnTo>
                    <a:pt x="884622" y="617454"/>
                  </a:lnTo>
                  <a:cubicBezTo>
                    <a:pt x="884622" y="630528"/>
                    <a:pt x="874024" y="641126"/>
                    <a:pt x="860951" y="641126"/>
                  </a:cubicBezTo>
                  <a:lnTo>
                    <a:pt x="23671" y="641126"/>
                  </a:lnTo>
                  <a:cubicBezTo>
                    <a:pt x="17393" y="641126"/>
                    <a:pt x="11372" y="638632"/>
                    <a:pt x="6933" y="634192"/>
                  </a:cubicBezTo>
                  <a:cubicBezTo>
                    <a:pt x="2494" y="629753"/>
                    <a:pt x="0" y="623732"/>
                    <a:pt x="0" y="617454"/>
                  </a:cubicBezTo>
                  <a:lnTo>
                    <a:pt x="0" y="23671"/>
                  </a:lnTo>
                  <a:cubicBezTo>
                    <a:pt x="0" y="10598"/>
                    <a:pt x="10598" y="0"/>
                    <a:pt x="23671" y="0"/>
                  </a:cubicBezTo>
                  <a:close/>
                </a:path>
              </a:pathLst>
            </a:custGeom>
            <a:solidFill>
              <a:srgbClr val="F7FFC2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84622" cy="688751"/>
            </a:xfrm>
            <a:prstGeom prst="rect">
              <a:avLst/>
            </a:prstGeom>
          </p:spPr>
          <p:txBody>
            <a:bodyPr lIns="44520" tIns="44520" rIns="44520" bIns="44520" rtlCol="0" anchor="ctr"/>
            <a:lstStyle/>
            <a:p>
              <a:pPr algn="ctr">
                <a:lnSpc>
                  <a:spcPts val="2331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4420191" y="2282521"/>
            <a:ext cx="654153" cy="632075"/>
          </a:xfrm>
          <a:custGeom>
            <a:avLst/>
            <a:gdLst/>
            <a:ahLst/>
            <a:cxnLst/>
            <a:rect l="l" t="t" r="r" b="b"/>
            <a:pathLst>
              <a:path w="654153" h="632075">
                <a:moveTo>
                  <a:pt x="0" y="0"/>
                </a:moveTo>
                <a:lnTo>
                  <a:pt x="654153" y="0"/>
                </a:lnTo>
                <a:lnTo>
                  <a:pt x="654153" y="632076"/>
                </a:lnTo>
                <a:lnTo>
                  <a:pt x="0" y="6320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642393" y="1880183"/>
            <a:ext cx="3616985" cy="879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3100" spc="102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Чего НЕ делает медиатор?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42393" y="2914597"/>
            <a:ext cx="3616985" cy="299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40"/>
              </a:lnSpc>
            </a:pPr>
            <a:r>
              <a:rPr lang="en-US" sz="2000" spc="66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(РАЗВЕИВАЕМ МИФЫ)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235157" y="2255936"/>
            <a:ext cx="4699136" cy="929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CC0000"/>
                </a:solidFill>
                <a:latin typeface="Zantiqa"/>
                <a:ea typeface="Zantiqa"/>
                <a:cs typeface="Zantiqa"/>
                <a:sym typeface="Zantiqa"/>
              </a:rPr>
              <a:t>НЕ</a:t>
            </a:r>
            <a:r>
              <a:rPr lang="en-US" sz="18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выносит приговор и не решает, кто прав, а кто виноват.</a:t>
            </a:r>
          </a:p>
          <a:p>
            <a:pPr algn="l">
              <a:lnSpc>
                <a:spcPts val="1960"/>
              </a:lnSpc>
            </a:pPr>
            <a:endParaRPr lang="en-US" sz="18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235157" y="3167217"/>
            <a:ext cx="4699136" cy="918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CC0000"/>
                </a:solidFill>
                <a:latin typeface="Zantiqa"/>
                <a:ea typeface="Zantiqa"/>
                <a:cs typeface="Zantiqa"/>
                <a:sym typeface="Zantiqa"/>
              </a:rPr>
              <a:t>НЕ</a:t>
            </a:r>
            <a:r>
              <a:rPr lang="en-US" sz="17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даёт готовых советов и не навязывает своё мнение.</a:t>
            </a:r>
          </a:p>
          <a:p>
            <a:pPr algn="l">
              <a:lnSpc>
                <a:spcPts val="2239"/>
              </a:lnSpc>
            </a:pPr>
            <a:endParaRPr lang="en-US" sz="17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5235157" y="4067012"/>
            <a:ext cx="4699136" cy="1583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CC0000"/>
                </a:solidFill>
                <a:latin typeface="Zantiqa"/>
                <a:ea typeface="Zantiqa"/>
                <a:cs typeface="Zantiqa"/>
                <a:sym typeface="Zantiqa"/>
              </a:rPr>
              <a:t>НЕ</a:t>
            </a:r>
            <a:r>
              <a:rPr lang="en-US" sz="17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передаёт информацию администрации, учителям или родителям (кроме случаев, угрожающих жизни и здоровью).</a:t>
            </a:r>
          </a:p>
          <a:p>
            <a:pPr algn="l">
              <a:lnSpc>
                <a:spcPts val="2519"/>
              </a:lnSpc>
            </a:pPr>
            <a:endParaRPr lang="en-US" sz="17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5235157" y="5562752"/>
            <a:ext cx="4699136" cy="991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CC0000"/>
                </a:solidFill>
                <a:latin typeface="Zantiqa"/>
                <a:ea typeface="Zantiqa"/>
                <a:cs typeface="Zantiqa"/>
                <a:sym typeface="Zantiqa"/>
              </a:rPr>
              <a:t>НЕ</a:t>
            </a:r>
            <a:r>
              <a:rPr lang="en-US" sz="18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заставляет мириться через силу.</a:t>
            </a:r>
          </a:p>
          <a:p>
            <a:pPr algn="l">
              <a:lnSpc>
                <a:spcPts val="2519"/>
              </a:lnSpc>
            </a:pPr>
            <a:endParaRPr lang="en-US" sz="18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4420191" y="3168856"/>
            <a:ext cx="654153" cy="632075"/>
          </a:xfrm>
          <a:custGeom>
            <a:avLst/>
            <a:gdLst/>
            <a:ahLst/>
            <a:cxnLst/>
            <a:rect l="l" t="t" r="r" b="b"/>
            <a:pathLst>
              <a:path w="654153" h="632075">
                <a:moveTo>
                  <a:pt x="0" y="0"/>
                </a:moveTo>
                <a:lnTo>
                  <a:pt x="654153" y="0"/>
                </a:lnTo>
                <a:lnTo>
                  <a:pt x="654153" y="632075"/>
                </a:lnTo>
                <a:lnTo>
                  <a:pt x="0" y="6320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4420191" y="4055190"/>
            <a:ext cx="654153" cy="632075"/>
          </a:xfrm>
          <a:custGeom>
            <a:avLst/>
            <a:gdLst/>
            <a:ahLst/>
            <a:cxnLst/>
            <a:rect l="l" t="t" r="r" b="b"/>
            <a:pathLst>
              <a:path w="654153" h="632075">
                <a:moveTo>
                  <a:pt x="0" y="0"/>
                </a:moveTo>
                <a:lnTo>
                  <a:pt x="654153" y="0"/>
                </a:lnTo>
                <a:lnTo>
                  <a:pt x="654153" y="632075"/>
                </a:lnTo>
                <a:lnTo>
                  <a:pt x="0" y="6320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420191" y="5506415"/>
            <a:ext cx="654153" cy="632075"/>
          </a:xfrm>
          <a:custGeom>
            <a:avLst/>
            <a:gdLst/>
            <a:ahLst/>
            <a:cxnLst/>
            <a:rect l="l" t="t" r="r" b="b"/>
            <a:pathLst>
              <a:path w="654153" h="632075">
                <a:moveTo>
                  <a:pt x="0" y="0"/>
                </a:moveTo>
                <a:lnTo>
                  <a:pt x="654153" y="0"/>
                </a:lnTo>
                <a:lnTo>
                  <a:pt x="654153" y="632075"/>
                </a:lnTo>
                <a:lnTo>
                  <a:pt x="0" y="6320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2" name="Group 22"/>
          <p:cNvGrpSpPr/>
          <p:nvPr/>
        </p:nvGrpSpPr>
        <p:grpSpPr>
          <a:xfrm>
            <a:off x="756000" y="3462232"/>
            <a:ext cx="3341453" cy="880320"/>
            <a:chOff x="0" y="0"/>
            <a:chExt cx="1004204" cy="26456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004204" cy="264562"/>
            </a:xfrm>
            <a:custGeom>
              <a:avLst/>
              <a:gdLst/>
              <a:ahLst/>
              <a:cxnLst/>
              <a:rect l="l" t="t" r="r" b="b"/>
              <a:pathLst>
                <a:path w="1004204" h="264562">
                  <a:moveTo>
                    <a:pt x="20852" y="0"/>
                  </a:moveTo>
                  <a:lnTo>
                    <a:pt x="983351" y="0"/>
                  </a:lnTo>
                  <a:cubicBezTo>
                    <a:pt x="994868" y="0"/>
                    <a:pt x="1004204" y="9336"/>
                    <a:pt x="1004204" y="20852"/>
                  </a:cubicBezTo>
                  <a:lnTo>
                    <a:pt x="1004204" y="243709"/>
                  </a:lnTo>
                  <a:cubicBezTo>
                    <a:pt x="1004204" y="249240"/>
                    <a:pt x="1002007" y="254544"/>
                    <a:pt x="998096" y="258454"/>
                  </a:cubicBezTo>
                  <a:cubicBezTo>
                    <a:pt x="994186" y="262365"/>
                    <a:pt x="988882" y="264562"/>
                    <a:pt x="983351" y="264562"/>
                  </a:cubicBezTo>
                  <a:lnTo>
                    <a:pt x="20852" y="264562"/>
                  </a:lnTo>
                  <a:cubicBezTo>
                    <a:pt x="9336" y="264562"/>
                    <a:pt x="0" y="255226"/>
                    <a:pt x="0" y="243709"/>
                  </a:cubicBezTo>
                  <a:lnTo>
                    <a:pt x="0" y="20852"/>
                  </a:lnTo>
                  <a:cubicBezTo>
                    <a:pt x="0" y="9336"/>
                    <a:pt x="9336" y="0"/>
                    <a:pt x="20852" y="0"/>
                  </a:cubicBezTo>
                  <a:close/>
                </a:path>
              </a:pathLst>
            </a:custGeom>
            <a:solidFill>
              <a:srgbClr val="F7FFC2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1004204" cy="312187"/>
            </a:xfrm>
            <a:prstGeom prst="rect">
              <a:avLst/>
            </a:prstGeom>
          </p:spPr>
          <p:txBody>
            <a:bodyPr lIns="44520" tIns="44520" rIns="44520" bIns="44520" rtlCol="0" anchor="ctr"/>
            <a:lstStyle/>
            <a:p>
              <a:pPr algn="ctr">
                <a:lnSpc>
                  <a:spcPts val="2331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961608" y="3656768"/>
            <a:ext cx="3893766" cy="467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17320B"/>
                </a:solidFill>
                <a:latin typeface="Zantiqa"/>
                <a:ea typeface="Zantiqa"/>
                <a:cs typeface="Zantiqa"/>
                <a:sym typeface="Zantiqa"/>
              </a:rPr>
              <a:t>Это не про нас!</a:t>
            </a:r>
          </a:p>
        </p:txBody>
      </p:sp>
      <p:sp>
        <p:nvSpPr>
          <p:cNvPr id="26" name="Freeform 26"/>
          <p:cNvSpPr/>
          <p:nvPr/>
        </p:nvSpPr>
        <p:spPr>
          <a:xfrm>
            <a:off x="9063493" y="5945995"/>
            <a:ext cx="364815" cy="608025"/>
          </a:xfrm>
          <a:custGeom>
            <a:avLst/>
            <a:gdLst/>
            <a:ahLst/>
            <a:cxnLst/>
            <a:rect l="l" t="t" r="r" b="b"/>
            <a:pathLst>
              <a:path w="364815" h="608025">
                <a:moveTo>
                  <a:pt x="0" y="0"/>
                </a:moveTo>
                <a:lnTo>
                  <a:pt x="364815" y="0"/>
                </a:lnTo>
                <a:lnTo>
                  <a:pt x="364815" y="608025"/>
                </a:lnTo>
                <a:lnTo>
                  <a:pt x="0" y="6080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6791883" y="6390481"/>
            <a:ext cx="1165142" cy="358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Вывод: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791883" y="6996873"/>
            <a:ext cx="2349568" cy="1147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Медиатор – это помощник в вашем диалоге, а не судья.</a:t>
            </a:r>
          </a:p>
          <a:p>
            <a:pPr algn="l">
              <a:lnSpc>
                <a:spcPts val="2519"/>
              </a:lnSpc>
            </a:pPr>
            <a:endParaRPr lang="en-US" sz="15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977612" y="168451"/>
            <a:ext cx="6839777" cy="9967154"/>
            <a:chOff x="0" y="0"/>
            <a:chExt cx="3638497" cy="53021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38497" cy="5302141"/>
            </a:xfrm>
            <a:custGeom>
              <a:avLst/>
              <a:gdLst/>
              <a:ahLst/>
              <a:cxnLst/>
              <a:rect l="l" t="t" r="r" b="b"/>
              <a:pathLst>
                <a:path w="3638497" h="5302141">
                  <a:moveTo>
                    <a:pt x="7923" y="0"/>
                  </a:moveTo>
                  <a:lnTo>
                    <a:pt x="3630574" y="0"/>
                  </a:lnTo>
                  <a:cubicBezTo>
                    <a:pt x="3632676" y="0"/>
                    <a:pt x="3634691" y="835"/>
                    <a:pt x="3636177" y="2321"/>
                  </a:cubicBezTo>
                  <a:cubicBezTo>
                    <a:pt x="3637662" y="3807"/>
                    <a:pt x="3638497" y="5822"/>
                    <a:pt x="3638497" y="7923"/>
                  </a:cubicBezTo>
                  <a:lnTo>
                    <a:pt x="3638497" y="5294218"/>
                  </a:lnTo>
                  <a:cubicBezTo>
                    <a:pt x="3638497" y="5296320"/>
                    <a:pt x="3637662" y="5298335"/>
                    <a:pt x="3636177" y="5299821"/>
                  </a:cubicBezTo>
                  <a:cubicBezTo>
                    <a:pt x="3634691" y="5301307"/>
                    <a:pt x="3632676" y="5302141"/>
                    <a:pt x="3630574" y="5302141"/>
                  </a:cubicBezTo>
                  <a:lnTo>
                    <a:pt x="7923" y="5302141"/>
                  </a:lnTo>
                  <a:cubicBezTo>
                    <a:pt x="3547" y="5302141"/>
                    <a:pt x="0" y="5298594"/>
                    <a:pt x="0" y="5294218"/>
                  </a:cubicBezTo>
                  <a:lnTo>
                    <a:pt x="0" y="7923"/>
                  </a:lnTo>
                  <a:cubicBezTo>
                    <a:pt x="0" y="5822"/>
                    <a:pt x="835" y="3807"/>
                    <a:pt x="2321" y="2321"/>
                  </a:cubicBezTo>
                  <a:cubicBezTo>
                    <a:pt x="3807" y="835"/>
                    <a:pt x="5822" y="0"/>
                    <a:pt x="792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A6A">
                    <a:alpha val="100000"/>
                  </a:srgbClr>
                </a:gs>
                <a:gs pos="100000">
                  <a:srgbClr val="FFF7DE">
                    <a:alpha val="100000"/>
                  </a:srgbClr>
                </a:gs>
              </a:gsLst>
              <a:lin ang="5400000"/>
            </a:gradFill>
            <a:ln w="19050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638497" cy="5349766"/>
            </a:xfrm>
            <a:prstGeom prst="rect">
              <a:avLst/>
            </a:prstGeom>
          </p:spPr>
          <p:txBody>
            <a:bodyPr lIns="22933" tIns="22933" rIns="22933" bIns="22933" rtlCol="0" anchor="ctr"/>
            <a:lstStyle/>
            <a:p>
              <a:pPr algn="ctr">
                <a:lnSpc>
                  <a:spcPts val="183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259378" y="2011389"/>
            <a:ext cx="5898196" cy="6106945"/>
            <a:chOff x="0" y="0"/>
            <a:chExt cx="2558134" cy="26486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58134" cy="2648672"/>
            </a:xfrm>
            <a:custGeom>
              <a:avLst/>
              <a:gdLst/>
              <a:ahLst/>
              <a:cxnLst/>
              <a:rect l="l" t="t" r="r" b="b"/>
              <a:pathLst>
                <a:path w="2558134" h="2648672">
                  <a:moveTo>
                    <a:pt x="11813" y="0"/>
                  </a:moveTo>
                  <a:lnTo>
                    <a:pt x="2546321" y="0"/>
                  </a:lnTo>
                  <a:cubicBezTo>
                    <a:pt x="2552845" y="0"/>
                    <a:pt x="2558134" y="5289"/>
                    <a:pt x="2558134" y="11813"/>
                  </a:cubicBezTo>
                  <a:lnTo>
                    <a:pt x="2558134" y="2636859"/>
                  </a:lnTo>
                  <a:cubicBezTo>
                    <a:pt x="2558134" y="2639992"/>
                    <a:pt x="2556890" y="2642996"/>
                    <a:pt x="2554674" y="2645212"/>
                  </a:cubicBezTo>
                  <a:cubicBezTo>
                    <a:pt x="2552459" y="2647427"/>
                    <a:pt x="2549454" y="2648672"/>
                    <a:pt x="2546321" y="2648672"/>
                  </a:cubicBezTo>
                  <a:lnTo>
                    <a:pt x="11813" y="2648672"/>
                  </a:lnTo>
                  <a:cubicBezTo>
                    <a:pt x="5289" y="2648672"/>
                    <a:pt x="0" y="2643383"/>
                    <a:pt x="0" y="2636859"/>
                  </a:cubicBezTo>
                  <a:lnTo>
                    <a:pt x="0" y="11813"/>
                  </a:lnTo>
                  <a:cubicBezTo>
                    <a:pt x="0" y="5289"/>
                    <a:pt x="5289" y="0"/>
                    <a:pt x="11813" y="0"/>
                  </a:cubicBezTo>
                  <a:close/>
                </a:path>
              </a:pathLst>
            </a:custGeom>
            <a:solidFill>
              <a:srgbClr val="F5FFAE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558134" cy="2696297"/>
            </a:xfrm>
            <a:prstGeom prst="rect">
              <a:avLst/>
            </a:prstGeom>
          </p:spPr>
          <p:txBody>
            <a:bodyPr lIns="28128" tIns="28128" rIns="28128" bIns="28128" rtlCol="0" anchor="ctr"/>
            <a:lstStyle/>
            <a:p>
              <a:pPr algn="ctr">
                <a:lnSpc>
                  <a:spcPts val="2248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908834" y="6419915"/>
            <a:ext cx="2693531" cy="1919266"/>
            <a:chOff x="0" y="0"/>
            <a:chExt cx="809484" cy="5767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9484" cy="576795"/>
            </a:xfrm>
            <a:custGeom>
              <a:avLst/>
              <a:gdLst/>
              <a:ahLst/>
              <a:cxnLst/>
              <a:rect l="l" t="t" r="r" b="b"/>
              <a:pathLst>
                <a:path w="809484" h="576795">
                  <a:moveTo>
                    <a:pt x="25868" y="0"/>
                  </a:moveTo>
                  <a:lnTo>
                    <a:pt x="783616" y="0"/>
                  </a:lnTo>
                  <a:cubicBezTo>
                    <a:pt x="790477" y="0"/>
                    <a:pt x="797056" y="2725"/>
                    <a:pt x="801908" y="7577"/>
                  </a:cubicBezTo>
                  <a:cubicBezTo>
                    <a:pt x="806759" y="12428"/>
                    <a:pt x="809484" y="19008"/>
                    <a:pt x="809484" y="25868"/>
                  </a:cubicBezTo>
                  <a:lnTo>
                    <a:pt x="809484" y="550927"/>
                  </a:lnTo>
                  <a:cubicBezTo>
                    <a:pt x="809484" y="557787"/>
                    <a:pt x="806759" y="564367"/>
                    <a:pt x="801908" y="569218"/>
                  </a:cubicBezTo>
                  <a:cubicBezTo>
                    <a:pt x="797056" y="574070"/>
                    <a:pt x="790477" y="576795"/>
                    <a:pt x="783616" y="576795"/>
                  </a:cubicBezTo>
                  <a:lnTo>
                    <a:pt x="25868" y="576795"/>
                  </a:lnTo>
                  <a:cubicBezTo>
                    <a:pt x="19008" y="576795"/>
                    <a:pt x="12428" y="574070"/>
                    <a:pt x="7577" y="569218"/>
                  </a:cubicBezTo>
                  <a:cubicBezTo>
                    <a:pt x="2725" y="564367"/>
                    <a:pt x="0" y="557787"/>
                    <a:pt x="0" y="550927"/>
                  </a:cubicBezTo>
                  <a:lnTo>
                    <a:pt x="0" y="25868"/>
                  </a:lnTo>
                  <a:cubicBezTo>
                    <a:pt x="0" y="19008"/>
                    <a:pt x="2725" y="12428"/>
                    <a:pt x="7577" y="7577"/>
                  </a:cubicBezTo>
                  <a:cubicBezTo>
                    <a:pt x="12428" y="2725"/>
                    <a:pt x="19008" y="0"/>
                    <a:pt x="25868" y="0"/>
                  </a:cubicBezTo>
                  <a:close/>
                </a:path>
              </a:pathLst>
            </a:custGeom>
            <a:solidFill>
              <a:srgbClr val="F7FFC2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09484" cy="624420"/>
            </a:xfrm>
            <a:prstGeom prst="rect">
              <a:avLst/>
            </a:prstGeom>
          </p:spPr>
          <p:txBody>
            <a:bodyPr lIns="44520" tIns="44520" rIns="44520" bIns="44520" rtlCol="0" anchor="ctr"/>
            <a:lstStyle/>
            <a:p>
              <a:pPr algn="ctr">
                <a:lnSpc>
                  <a:spcPts val="2331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42393" y="1880183"/>
            <a:ext cx="3616985" cy="165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0"/>
              </a:lnSpc>
            </a:pPr>
            <a:r>
              <a:rPr lang="en-US" sz="3000" spc="99" dirty="0" err="1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Как</a:t>
            </a:r>
            <a:r>
              <a:rPr lang="en-US" sz="3000" spc="99" dirty="0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 </a:t>
            </a:r>
            <a:r>
              <a:rPr lang="en-US" sz="3000" spc="99" dirty="0" err="1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обратиться</a:t>
            </a:r>
            <a:r>
              <a:rPr lang="en-US" sz="3000" spc="99" dirty="0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 в </a:t>
            </a:r>
            <a:r>
              <a:rPr lang="en-US" sz="3000" spc="99" dirty="0" err="1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службу</a:t>
            </a:r>
            <a:r>
              <a:rPr lang="en-US" sz="3000" spc="99" dirty="0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 </a:t>
            </a:r>
            <a:r>
              <a:rPr lang="en-US" sz="3000" spc="99" dirty="0" err="1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медиации</a:t>
            </a:r>
            <a:r>
              <a:rPr lang="en-US" sz="3000" spc="99" dirty="0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?</a:t>
            </a:r>
          </a:p>
          <a:p>
            <a:pPr algn="l">
              <a:lnSpc>
                <a:spcPts val="3317"/>
              </a:lnSpc>
            </a:pPr>
            <a:endParaRPr lang="en-US" sz="3000" spc="99" dirty="0">
              <a:solidFill>
                <a:srgbClr val="233D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06376" y="4118840"/>
            <a:ext cx="3520549" cy="4365910"/>
          </a:xfrm>
          <a:custGeom>
            <a:avLst/>
            <a:gdLst/>
            <a:ahLst/>
            <a:cxnLst/>
            <a:rect l="l" t="t" r="r" b="b"/>
            <a:pathLst>
              <a:path w="3520549" h="4365910">
                <a:moveTo>
                  <a:pt x="0" y="0"/>
                </a:moveTo>
                <a:lnTo>
                  <a:pt x="3520549" y="0"/>
                </a:lnTo>
                <a:lnTo>
                  <a:pt x="3520549" y="4365910"/>
                </a:lnTo>
                <a:lnTo>
                  <a:pt x="0" y="4365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309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092796" y="3473423"/>
            <a:ext cx="2667860" cy="836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endParaRPr lang="en-US" sz="2399" dirty="0">
              <a:solidFill>
                <a:srgbClr val="17320B"/>
              </a:solidFill>
              <a:latin typeface="Zantiqa"/>
              <a:ea typeface="Zantiqa"/>
              <a:cs typeface="Zantiqa"/>
              <a:sym typeface="Zantiqa"/>
            </a:endParaRPr>
          </a:p>
          <a:p>
            <a:pPr algn="l">
              <a:lnSpc>
                <a:spcPts val="3359"/>
              </a:lnSpc>
            </a:pPr>
            <a:endParaRPr lang="en-US" sz="2399" dirty="0">
              <a:solidFill>
                <a:srgbClr val="17320B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9237550" y="6195768"/>
            <a:ext cx="364815" cy="608025"/>
          </a:xfrm>
          <a:custGeom>
            <a:avLst/>
            <a:gdLst/>
            <a:ahLst/>
            <a:cxnLst/>
            <a:rect l="l" t="t" r="r" b="b"/>
            <a:pathLst>
              <a:path w="364815" h="608025">
                <a:moveTo>
                  <a:pt x="0" y="0"/>
                </a:moveTo>
                <a:lnTo>
                  <a:pt x="364815" y="0"/>
                </a:lnTo>
                <a:lnTo>
                  <a:pt x="364815" y="608025"/>
                </a:lnTo>
                <a:lnTo>
                  <a:pt x="0" y="6080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749267" y="6939107"/>
            <a:ext cx="3012665" cy="81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en-US" sz="2307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Ты не один!</a:t>
            </a:r>
          </a:p>
          <a:p>
            <a:pPr algn="ctr">
              <a:lnSpc>
                <a:spcPts val="3231"/>
              </a:lnSpc>
            </a:pPr>
            <a:r>
              <a:rPr lang="en-US" sz="2307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Обращайся.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399699" y="6372290"/>
            <a:ext cx="2349568" cy="1822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699" dirty="0" err="1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Подойди</a:t>
            </a:r>
            <a:r>
              <a:rPr lang="en-US" sz="1699" dirty="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к </a:t>
            </a:r>
            <a:r>
              <a:rPr lang="en-US" sz="1699" dirty="0" err="1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любому</a:t>
            </a:r>
            <a:r>
              <a:rPr lang="en-US" sz="1699" dirty="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</a:t>
            </a:r>
            <a:r>
              <a:rPr lang="en-US" sz="1699" dirty="0" err="1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из</a:t>
            </a:r>
            <a:r>
              <a:rPr lang="en-US" sz="1699" dirty="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</a:t>
            </a:r>
            <a:r>
              <a:rPr lang="en-US" sz="1699" dirty="0" err="1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медиаторов</a:t>
            </a:r>
            <a:r>
              <a:rPr lang="en-US" sz="1699" dirty="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</a:t>
            </a:r>
            <a:r>
              <a:rPr lang="ru-RU" sz="1699" dirty="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для разрешения конфликта.</a:t>
            </a:r>
            <a:endParaRPr lang="en-US" sz="1699" dirty="0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  <a:p>
            <a:pPr algn="ctr">
              <a:lnSpc>
                <a:spcPts val="2379"/>
              </a:lnSpc>
            </a:pPr>
            <a:r>
              <a:rPr lang="en-US" sz="1699" dirty="0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 </a:t>
            </a:r>
          </a:p>
          <a:p>
            <a:pPr algn="ctr">
              <a:lnSpc>
                <a:spcPts val="2379"/>
              </a:lnSpc>
            </a:pPr>
            <a:endParaRPr lang="en-US" sz="1699" dirty="0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4917787" y="2444921"/>
            <a:ext cx="4684578" cy="3044022"/>
            <a:chOff x="0" y="0"/>
            <a:chExt cx="1407852" cy="91481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07852" cy="914817"/>
            </a:xfrm>
            <a:custGeom>
              <a:avLst/>
              <a:gdLst/>
              <a:ahLst/>
              <a:cxnLst/>
              <a:rect l="l" t="t" r="r" b="b"/>
              <a:pathLst>
                <a:path w="1407852" h="914817">
                  <a:moveTo>
                    <a:pt x="14874" y="0"/>
                  </a:moveTo>
                  <a:lnTo>
                    <a:pt x="1392978" y="0"/>
                  </a:lnTo>
                  <a:cubicBezTo>
                    <a:pt x="1401193" y="0"/>
                    <a:pt x="1407852" y="6659"/>
                    <a:pt x="1407852" y="14874"/>
                  </a:cubicBezTo>
                  <a:lnTo>
                    <a:pt x="1407852" y="899943"/>
                  </a:lnTo>
                  <a:cubicBezTo>
                    <a:pt x="1407852" y="908158"/>
                    <a:pt x="1401193" y="914817"/>
                    <a:pt x="1392978" y="914817"/>
                  </a:cubicBezTo>
                  <a:lnTo>
                    <a:pt x="14874" y="914817"/>
                  </a:lnTo>
                  <a:cubicBezTo>
                    <a:pt x="6659" y="914817"/>
                    <a:pt x="0" y="908158"/>
                    <a:pt x="0" y="899943"/>
                  </a:cubicBezTo>
                  <a:lnTo>
                    <a:pt x="0" y="14874"/>
                  </a:lnTo>
                  <a:cubicBezTo>
                    <a:pt x="0" y="6659"/>
                    <a:pt x="6659" y="0"/>
                    <a:pt x="14874" y="0"/>
                  </a:cubicBezTo>
                  <a:close/>
                </a:path>
              </a:pathLst>
            </a:custGeom>
            <a:solidFill>
              <a:srgbClr val="F7FFC2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  <p:txBody>
            <a:bodyPr anchor="ctr"/>
            <a:lstStyle/>
            <a:p>
              <a:pPr algn="ctr">
                <a:lnSpc>
                  <a:spcPct val="150000"/>
                </a:lnSpc>
              </a:pPr>
              <a:r>
                <a:rPr lang="ru-RU" sz="2400" dirty="0">
                  <a:latin typeface="Zantiqa" panose="020B0604020202020204" charset="0"/>
                </a:rPr>
                <a:t>Обратись в кабинет психолога </a:t>
              </a:r>
            </a:p>
            <a:p>
              <a:pPr algn="ctr">
                <a:lnSpc>
                  <a:spcPct val="150000"/>
                </a:lnSpc>
              </a:pPr>
              <a:r>
                <a:rPr lang="ru-RU" sz="2000" dirty="0">
                  <a:latin typeface="Zantiqa" panose="020B0604020202020204" charset="0"/>
                </a:rPr>
                <a:t>(2 этаж, дверь налево) </a:t>
              </a:r>
            </a:p>
            <a:p>
              <a:pPr algn="ctr">
                <a:lnSpc>
                  <a:spcPct val="150000"/>
                </a:lnSpc>
              </a:pPr>
              <a:r>
                <a:rPr lang="ru-RU" sz="2400" dirty="0">
                  <a:latin typeface="Zantiqa" panose="020B0604020202020204" charset="0"/>
                </a:rPr>
                <a:t>и тебе подскажут, как поступить дальше.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407852" cy="962442"/>
            </a:xfrm>
            <a:prstGeom prst="rect">
              <a:avLst/>
            </a:prstGeom>
          </p:spPr>
          <p:txBody>
            <a:bodyPr lIns="44520" tIns="44520" rIns="44520" bIns="44520" rtlCol="0" anchor="ctr"/>
            <a:lstStyle/>
            <a:p>
              <a:pPr algn="ctr">
                <a:lnSpc>
                  <a:spcPts val="2331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2006858" y="81284"/>
            <a:ext cx="6839777" cy="9967154"/>
            <a:chOff x="0" y="0"/>
            <a:chExt cx="3638497" cy="53021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38497" cy="5302141"/>
            </a:xfrm>
            <a:custGeom>
              <a:avLst/>
              <a:gdLst/>
              <a:ahLst/>
              <a:cxnLst/>
              <a:rect l="l" t="t" r="r" b="b"/>
              <a:pathLst>
                <a:path w="3638497" h="5302141">
                  <a:moveTo>
                    <a:pt x="7923" y="0"/>
                  </a:moveTo>
                  <a:lnTo>
                    <a:pt x="3630574" y="0"/>
                  </a:lnTo>
                  <a:cubicBezTo>
                    <a:pt x="3632676" y="0"/>
                    <a:pt x="3634691" y="835"/>
                    <a:pt x="3636177" y="2321"/>
                  </a:cubicBezTo>
                  <a:cubicBezTo>
                    <a:pt x="3637662" y="3807"/>
                    <a:pt x="3638497" y="5822"/>
                    <a:pt x="3638497" y="7923"/>
                  </a:cubicBezTo>
                  <a:lnTo>
                    <a:pt x="3638497" y="5294218"/>
                  </a:lnTo>
                  <a:cubicBezTo>
                    <a:pt x="3638497" y="5296320"/>
                    <a:pt x="3637662" y="5298335"/>
                    <a:pt x="3636177" y="5299821"/>
                  </a:cubicBezTo>
                  <a:cubicBezTo>
                    <a:pt x="3634691" y="5301307"/>
                    <a:pt x="3632676" y="5302141"/>
                    <a:pt x="3630574" y="5302141"/>
                  </a:cubicBezTo>
                  <a:lnTo>
                    <a:pt x="7923" y="5302141"/>
                  </a:lnTo>
                  <a:cubicBezTo>
                    <a:pt x="3547" y="5302141"/>
                    <a:pt x="0" y="5298594"/>
                    <a:pt x="0" y="5294218"/>
                  </a:cubicBezTo>
                  <a:lnTo>
                    <a:pt x="0" y="7923"/>
                  </a:lnTo>
                  <a:cubicBezTo>
                    <a:pt x="0" y="5822"/>
                    <a:pt x="835" y="3807"/>
                    <a:pt x="2321" y="2321"/>
                  </a:cubicBezTo>
                  <a:cubicBezTo>
                    <a:pt x="3807" y="835"/>
                    <a:pt x="5822" y="0"/>
                    <a:pt x="792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A6A">
                    <a:alpha val="100000"/>
                  </a:srgbClr>
                </a:gs>
                <a:gs pos="100000">
                  <a:srgbClr val="FFF7DE">
                    <a:alpha val="100000"/>
                  </a:srgbClr>
                </a:gs>
              </a:gsLst>
              <a:lin ang="5400000"/>
            </a:gradFill>
            <a:ln w="19050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638497" cy="5349766"/>
            </a:xfrm>
            <a:prstGeom prst="rect">
              <a:avLst/>
            </a:prstGeom>
          </p:spPr>
          <p:txBody>
            <a:bodyPr lIns="22933" tIns="22933" rIns="22933" bIns="22933" rtlCol="0" anchor="ctr"/>
            <a:lstStyle/>
            <a:p>
              <a:pPr algn="ctr">
                <a:lnSpc>
                  <a:spcPts val="183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259378" y="2011389"/>
            <a:ext cx="5898196" cy="6106945"/>
            <a:chOff x="0" y="0"/>
            <a:chExt cx="2558134" cy="26486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58134" cy="2648672"/>
            </a:xfrm>
            <a:custGeom>
              <a:avLst/>
              <a:gdLst/>
              <a:ahLst/>
              <a:cxnLst/>
              <a:rect l="l" t="t" r="r" b="b"/>
              <a:pathLst>
                <a:path w="2558134" h="2648672">
                  <a:moveTo>
                    <a:pt x="11813" y="0"/>
                  </a:moveTo>
                  <a:lnTo>
                    <a:pt x="2546321" y="0"/>
                  </a:lnTo>
                  <a:cubicBezTo>
                    <a:pt x="2552845" y="0"/>
                    <a:pt x="2558134" y="5289"/>
                    <a:pt x="2558134" y="11813"/>
                  </a:cubicBezTo>
                  <a:lnTo>
                    <a:pt x="2558134" y="2636859"/>
                  </a:lnTo>
                  <a:cubicBezTo>
                    <a:pt x="2558134" y="2639992"/>
                    <a:pt x="2556890" y="2642996"/>
                    <a:pt x="2554674" y="2645212"/>
                  </a:cubicBezTo>
                  <a:cubicBezTo>
                    <a:pt x="2552459" y="2647427"/>
                    <a:pt x="2549454" y="2648672"/>
                    <a:pt x="2546321" y="2648672"/>
                  </a:cubicBezTo>
                  <a:lnTo>
                    <a:pt x="11813" y="2648672"/>
                  </a:lnTo>
                  <a:cubicBezTo>
                    <a:pt x="5289" y="2648672"/>
                    <a:pt x="0" y="2643383"/>
                    <a:pt x="0" y="2636859"/>
                  </a:cubicBezTo>
                  <a:lnTo>
                    <a:pt x="0" y="11813"/>
                  </a:lnTo>
                  <a:cubicBezTo>
                    <a:pt x="0" y="5289"/>
                    <a:pt x="5289" y="0"/>
                    <a:pt x="11813" y="0"/>
                  </a:cubicBezTo>
                  <a:close/>
                </a:path>
              </a:pathLst>
            </a:custGeom>
            <a:solidFill>
              <a:srgbClr val="F5FFAE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558134" cy="2696297"/>
            </a:xfrm>
            <a:prstGeom prst="rect">
              <a:avLst/>
            </a:prstGeom>
          </p:spPr>
          <p:txBody>
            <a:bodyPr lIns="28128" tIns="28128" rIns="28128" bIns="28128" rtlCol="0" anchor="ctr"/>
            <a:lstStyle/>
            <a:p>
              <a:pPr algn="ctr">
                <a:lnSpc>
                  <a:spcPts val="2248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189354" y="5350612"/>
            <a:ext cx="2975879" cy="2251440"/>
            <a:chOff x="0" y="0"/>
            <a:chExt cx="894338" cy="67662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94338" cy="676623"/>
            </a:xfrm>
            <a:custGeom>
              <a:avLst/>
              <a:gdLst/>
              <a:ahLst/>
              <a:cxnLst/>
              <a:rect l="l" t="t" r="r" b="b"/>
              <a:pathLst>
                <a:path w="894338" h="676623">
                  <a:moveTo>
                    <a:pt x="23414" y="0"/>
                  </a:moveTo>
                  <a:lnTo>
                    <a:pt x="870924" y="0"/>
                  </a:lnTo>
                  <a:cubicBezTo>
                    <a:pt x="883856" y="0"/>
                    <a:pt x="894338" y="10483"/>
                    <a:pt x="894338" y="23414"/>
                  </a:cubicBezTo>
                  <a:lnTo>
                    <a:pt x="894338" y="653209"/>
                  </a:lnTo>
                  <a:cubicBezTo>
                    <a:pt x="894338" y="666140"/>
                    <a:pt x="883856" y="676623"/>
                    <a:pt x="870924" y="676623"/>
                  </a:cubicBezTo>
                  <a:lnTo>
                    <a:pt x="23414" y="676623"/>
                  </a:lnTo>
                  <a:cubicBezTo>
                    <a:pt x="10483" y="676623"/>
                    <a:pt x="0" y="666140"/>
                    <a:pt x="0" y="653209"/>
                  </a:cubicBezTo>
                  <a:lnTo>
                    <a:pt x="0" y="23414"/>
                  </a:lnTo>
                  <a:cubicBezTo>
                    <a:pt x="0" y="10483"/>
                    <a:pt x="10483" y="0"/>
                    <a:pt x="23414" y="0"/>
                  </a:cubicBezTo>
                  <a:close/>
                </a:path>
              </a:pathLst>
            </a:custGeom>
            <a:solidFill>
              <a:srgbClr val="F7FFC2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94338" cy="724248"/>
            </a:xfrm>
            <a:prstGeom prst="rect">
              <a:avLst/>
            </a:prstGeom>
          </p:spPr>
          <p:txBody>
            <a:bodyPr lIns="44520" tIns="44520" rIns="44520" bIns="44520" rtlCol="0" anchor="ctr"/>
            <a:lstStyle/>
            <a:p>
              <a:pPr algn="ctr">
                <a:lnSpc>
                  <a:spcPts val="2331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42393" y="1880183"/>
            <a:ext cx="3616985" cy="1717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3100" spc="102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Памятка для свидетеля конфликта</a:t>
            </a:r>
          </a:p>
          <a:p>
            <a:pPr algn="l">
              <a:lnSpc>
                <a:spcPts val="3317"/>
              </a:lnSpc>
            </a:pPr>
            <a:endParaRPr lang="en-US" sz="3100" spc="102">
              <a:solidFill>
                <a:srgbClr val="233D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642393" y="3462232"/>
            <a:ext cx="3455060" cy="1602629"/>
            <a:chOff x="0" y="0"/>
            <a:chExt cx="1038346" cy="4816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38346" cy="481637"/>
            </a:xfrm>
            <a:custGeom>
              <a:avLst/>
              <a:gdLst/>
              <a:ahLst/>
              <a:cxnLst/>
              <a:rect l="l" t="t" r="r" b="b"/>
              <a:pathLst>
                <a:path w="1038346" h="481637">
                  <a:moveTo>
                    <a:pt x="20167" y="0"/>
                  </a:moveTo>
                  <a:lnTo>
                    <a:pt x="1018179" y="0"/>
                  </a:lnTo>
                  <a:cubicBezTo>
                    <a:pt x="1029317" y="0"/>
                    <a:pt x="1038346" y="9029"/>
                    <a:pt x="1038346" y="20167"/>
                  </a:cubicBezTo>
                  <a:lnTo>
                    <a:pt x="1038346" y="461470"/>
                  </a:lnTo>
                  <a:cubicBezTo>
                    <a:pt x="1038346" y="466819"/>
                    <a:pt x="1036221" y="471948"/>
                    <a:pt x="1032439" y="475730"/>
                  </a:cubicBezTo>
                  <a:cubicBezTo>
                    <a:pt x="1028657" y="479512"/>
                    <a:pt x="1023528" y="481637"/>
                    <a:pt x="1018179" y="481637"/>
                  </a:cubicBezTo>
                  <a:lnTo>
                    <a:pt x="20167" y="481637"/>
                  </a:lnTo>
                  <a:cubicBezTo>
                    <a:pt x="14818" y="481637"/>
                    <a:pt x="9689" y="479512"/>
                    <a:pt x="5907" y="475730"/>
                  </a:cubicBezTo>
                  <a:cubicBezTo>
                    <a:pt x="2125" y="471948"/>
                    <a:pt x="0" y="466819"/>
                    <a:pt x="0" y="461470"/>
                  </a:cubicBezTo>
                  <a:lnTo>
                    <a:pt x="0" y="20167"/>
                  </a:lnTo>
                  <a:cubicBezTo>
                    <a:pt x="0" y="14818"/>
                    <a:pt x="2125" y="9689"/>
                    <a:pt x="5907" y="5907"/>
                  </a:cubicBezTo>
                  <a:cubicBezTo>
                    <a:pt x="9689" y="2125"/>
                    <a:pt x="14818" y="0"/>
                    <a:pt x="20167" y="0"/>
                  </a:cubicBezTo>
                  <a:close/>
                </a:path>
              </a:pathLst>
            </a:custGeom>
            <a:solidFill>
              <a:srgbClr val="F7FFC2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038346" cy="529262"/>
            </a:xfrm>
            <a:prstGeom prst="rect">
              <a:avLst/>
            </a:prstGeom>
          </p:spPr>
          <p:txBody>
            <a:bodyPr lIns="44520" tIns="44520" rIns="44520" bIns="44520" rtlCol="0" anchor="ctr"/>
            <a:lstStyle/>
            <a:p>
              <a:pPr algn="ctr">
                <a:lnSpc>
                  <a:spcPts val="2331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344864" y="3126763"/>
            <a:ext cx="4699136" cy="4729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9"/>
              </a:lnSpc>
            </a:pPr>
            <a:endParaRPr/>
          </a:p>
          <a:p>
            <a:pPr algn="l">
              <a:lnSpc>
                <a:spcPts val="2379"/>
              </a:lnSpc>
            </a:pPr>
            <a:r>
              <a:rPr lang="en-US" sz="16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Не поддерживай агрессора молчанием или смехом.</a:t>
            </a:r>
          </a:p>
          <a:p>
            <a:pPr algn="l">
              <a:lnSpc>
                <a:spcPts val="2379"/>
              </a:lnSpc>
            </a:pPr>
            <a:endParaRPr lang="en-US" sz="16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  <a:p>
            <a:pPr algn="l">
              <a:lnSpc>
                <a:spcPts val="2379"/>
              </a:lnSpc>
            </a:pPr>
            <a:r>
              <a:rPr lang="en-US" sz="16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Предложи свою поддержку тому, кого обижают (просто поговори, предложи вместе пойти к медиатору).</a:t>
            </a:r>
          </a:p>
          <a:p>
            <a:pPr algn="l">
              <a:lnSpc>
                <a:spcPts val="2379"/>
              </a:lnSpc>
            </a:pPr>
            <a:endParaRPr lang="en-US" sz="16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  <a:p>
            <a:pPr algn="l">
              <a:lnSpc>
                <a:spcPts val="2379"/>
              </a:lnSpc>
            </a:pPr>
            <a:r>
              <a:rPr lang="en-US" sz="16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Сообщи взрослому, которому ты доверяешь (классный руководитель, психолог, медиатор).</a:t>
            </a:r>
          </a:p>
          <a:p>
            <a:pPr algn="l">
              <a:lnSpc>
                <a:spcPts val="2379"/>
              </a:lnSpc>
            </a:pPr>
            <a:endParaRPr lang="en-US" sz="16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  <a:p>
            <a:pPr algn="l">
              <a:lnSpc>
                <a:spcPts val="2379"/>
              </a:lnSpc>
            </a:pPr>
            <a:r>
              <a:rPr lang="en-US" sz="1699">
                <a:solidFill>
                  <a:srgbClr val="3D1700"/>
                </a:solidFill>
                <a:latin typeface="Zantiqa"/>
                <a:ea typeface="Zantiqa"/>
                <a:cs typeface="Zantiqa"/>
                <a:sym typeface="Zantiqa"/>
              </a:rPr>
              <a:t>Не распространяй слухи и не усугубляй ситуацию в соцсетях.</a:t>
            </a:r>
          </a:p>
          <a:p>
            <a:pPr algn="l">
              <a:lnSpc>
                <a:spcPts val="2379"/>
              </a:lnSpc>
            </a:pPr>
            <a:endParaRPr lang="en-US" sz="1699">
              <a:solidFill>
                <a:srgbClr val="3D17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4946975" y="2169673"/>
            <a:ext cx="4814957" cy="1004715"/>
            <a:chOff x="0" y="0"/>
            <a:chExt cx="1447035" cy="30194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447035" cy="301946"/>
            </a:xfrm>
            <a:custGeom>
              <a:avLst/>
              <a:gdLst/>
              <a:ahLst/>
              <a:cxnLst/>
              <a:rect l="l" t="t" r="r" b="b"/>
              <a:pathLst>
                <a:path w="1447035" h="301946">
                  <a:moveTo>
                    <a:pt x="14471" y="0"/>
                  </a:moveTo>
                  <a:lnTo>
                    <a:pt x="1432564" y="0"/>
                  </a:lnTo>
                  <a:cubicBezTo>
                    <a:pt x="1440556" y="0"/>
                    <a:pt x="1447035" y="6479"/>
                    <a:pt x="1447035" y="14471"/>
                  </a:cubicBezTo>
                  <a:lnTo>
                    <a:pt x="1447035" y="287475"/>
                  </a:lnTo>
                  <a:cubicBezTo>
                    <a:pt x="1447035" y="295467"/>
                    <a:pt x="1440556" y="301946"/>
                    <a:pt x="1432564" y="301946"/>
                  </a:cubicBezTo>
                  <a:lnTo>
                    <a:pt x="14471" y="301946"/>
                  </a:lnTo>
                  <a:cubicBezTo>
                    <a:pt x="6479" y="301946"/>
                    <a:pt x="0" y="295467"/>
                    <a:pt x="0" y="287475"/>
                  </a:cubicBezTo>
                  <a:lnTo>
                    <a:pt x="0" y="14471"/>
                  </a:lnTo>
                  <a:cubicBezTo>
                    <a:pt x="0" y="6479"/>
                    <a:pt x="6479" y="0"/>
                    <a:pt x="14471" y="0"/>
                  </a:cubicBezTo>
                  <a:close/>
                </a:path>
              </a:pathLst>
            </a:custGeom>
            <a:solidFill>
              <a:srgbClr val="F7FFC2"/>
            </a:solidFill>
            <a:ln w="28575" cap="sq">
              <a:solidFill>
                <a:srgbClr val="9A3E22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447035" cy="349571"/>
            </a:xfrm>
            <a:prstGeom prst="rect">
              <a:avLst/>
            </a:prstGeom>
          </p:spPr>
          <p:txBody>
            <a:bodyPr lIns="44520" tIns="44520" rIns="44520" bIns="44520" rtlCol="0" anchor="ctr"/>
            <a:lstStyle/>
            <a:p>
              <a:pPr algn="ctr">
                <a:lnSpc>
                  <a:spcPts val="2331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 flipH="1">
            <a:off x="4946975" y="1997211"/>
            <a:ext cx="364815" cy="608025"/>
          </a:xfrm>
          <a:custGeom>
            <a:avLst/>
            <a:gdLst/>
            <a:ahLst/>
            <a:cxnLst/>
            <a:rect l="l" t="t" r="r" b="b"/>
            <a:pathLst>
              <a:path w="364815" h="608025">
                <a:moveTo>
                  <a:pt x="364815" y="0"/>
                </a:moveTo>
                <a:lnTo>
                  <a:pt x="0" y="0"/>
                </a:lnTo>
                <a:lnTo>
                  <a:pt x="0" y="608024"/>
                </a:lnTo>
                <a:lnTo>
                  <a:pt x="364815" y="608024"/>
                </a:lnTo>
                <a:lnTo>
                  <a:pt x="3648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-381122" y="5064862"/>
            <a:ext cx="3605043" cy="3419888"/>
          </a:xfrm>
          <a:custGeom>
            <a:avLst/>
            <a:gdLst/>
            <a:ahLst/>
            <a:cxnLst/>
            <a:rect l="l" t="t" r="r" b="b"/>
            <a:pathLst>
              <a:path w="3605043" h="3419888">
                <a:moveTo>
                  <a:pt x="0" y="0"/>
                </a:moveTo>
                <a:lnTo>
                  <a:pt x="3605044" y="0"/>
                </a:lnTo>
                <a:lnTo>
                  <a:pt x="3605044" y="3419888"/>
                </a:lnTo>
                <a:lnTo>
                  <a:pt x="0" y="34198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5414"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861601" y="3540825"/>
            <a:ext cx="3016644" cy="15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</a:pPr>
            <a:r>
              <a:rPr lang="en-US" sz="2099">
                <a:solidFill>
                  <a:srgbClr val="17320B"/>
                </a:solidFill>
                <a:latin typeface="Zantiqa"/>
                <a:ea typeface="Zantiqa"/>
                <a:cs typeface="Zantiqa"/>
                <a:sym typeface="Zantiqa"/>
              </a:rPr>
              <a:t>Ты стал свидетелем ссоры? Не проходи мимо!</a:t>
            </a:r>
          </a:p>
          <a:p>
            <a:pPr algn="ctr">
              <a:lnSpc>
                <a:spcPts val="3219"/>
              </a:lnSpc>
            </a:pPr>
            <a:endParaRPr lang="en-US" sz="2099">
              <a:solidFill>
                <a:srgbClr val="17320B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189354" y="5705741"/>
            <a:ext cx="3012665" cy="1896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1"/>
              </a:lnSpc>
            </a:pPr>
            <a:r>
              <a:rPr lang="en-US" sz="2107">
                <a:solidFill>
                  <a:srgbClr val="233D00"/>
                </a:solidFill>
                <a:latin typeface="Zantiqa"/>
                <a:ea typeface="Zantiqa"/>
                <a:cs typeface="Zantiqa"/>
                <a:sym typeface="Zantiqa"/>
              </a:rPr>
              <a:t>Молчание – знак согласия. Твой голос может всё изменить.</a:t>
            </a:r>
          </a:p>
          <a:p>
            <a:pPr algn="ctr">
              <a:lnSpc>
                <a:spcPts val="3231"/>
              </a:lnSpc>
            </a:pPr>
            <a:endParaRPr lang="en-US" sz="2107">
              <a:solidFill>
                <a:srgbClr val="233D00"/>
              </a:solidFill>
              <a:latin typeface="Zantiqa"/>
              <a:ea typeface="Zantiqa"/>
              <a:cs typeface="Zantiqa"/>
              <a:sym typeface="Zantiqa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5426746" y="2234548"/>
            <a:ext cx="3675483" cy="80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>
                <a:solidFill>
                  <a:srgbClr val="17320B"/>
                </a:solidFill>
                <a:latin typeface="Zantiqa"/>
                <a:ea typeface="Zantiqa"/>
                <a:cs typeface="Zantiqa"/>
                <a:sym typeface="Zantiqa"/>
              </a:rPr>
              <a:t>Твои действия могут предотвратить беду!</a:t>
            </a:r>
          </a:p>
        </p:txBody>
      </p:sp>
      <p:sp>
        <p:nvSpPr>
          <p:cNvPr id="24" name="Freeform 24"/>
          <p:cNvSpPr/>
          <p:nvPr/>
        </p:nvSpPr>
        <p:spPr>
          <a:xfrm>
            <a:off x="1117552" y="7014554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7"/>
                </a:lnTo>
                <a:lnTo>
                  <a:pt x="0" y="4833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745246" y="3462232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8"/>
                </a:lnTo>
                <a:lnTo>
                  <a:pt x="0" y="4833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745246" y="4406422"/>
            <a:ext cx="456773" cy="483358"/>
          </a:xfrm>
          <a:custGeom>
            <a:avLst/>
            <a:gdLst/>
            <a:ahLst/>
            <a:cxnLst/>
            <a:rect l="l" t="t" r="r" b="b"/>
            <a:pathLst>
              <a:path w="456773" h="483358">
                <a:moveTo>
                  <a:pt x="0" y="0"/>
                </a:moveTo>
                <a:lnTo>
                  <a:pt x="456773" y="0"/>
                </a:lnTo>
                <a:lnTo>
                  <a:pt x="456773" y="483358"/>
                </a:lnTo>
                <a:lnTo>
                  <a:pt x="0" y="4833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495</Words>
  <Application>Microsoft Office PowerPoint</Application>
  <PresentationFormat>Произвольный</PresentationFormat>
  <Paragraphs>65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Zantiqa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памятки</dc:title>
  <cp:lastModifiedBy>ICL-2</cp:lastModifiedBy>
  <cp:revision>2</cp:revision>
  <dcterms:created xsi:type="dcterms:W3CDTF">2006-08-16T00:00:00Z</dcterms:created>
  <dcterms:modified xsi:type="dcterms:W3CDTF">2026-01-26T08:27:43Z</dcterms:modified>
  <dc:identifier>DAG4RWXn5pc</dc:identifier>
</cp:coreProperties>
</file>